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ra Hamah Alfidaa" charset="1" panose="00000500000000000000"/>
      <p:regular r:id="rId29"/>
    </p:embeddedFont>
    <p:embeddedFont>
      <p:font typeface="Tek Tall Arabic Bold" charset="1" panose="00000000000000000000"/>
      <p:regular r:id="rId30"/>
    </p:embeddedFont>
    <p:embeddedFont>
      <p:font typeface="TT Chocolates Bold" charset="1" panose="02000803020000020003"/>
      <p:regular r:id="rId31"/>
    </p:embeddedFont>
    <p:embeddedFont>
      <p:font typeface="Canva Sans Bold" charset="1" panose="020B0803030501040103"/>
      <p:regular r:id="rId32"/>
    </p:embeddedFont>
    <p:embeddedFont>
      <p:font typeface="TT Chocolates" charset="1" panose="020005030200000200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 Id="rId4" Target="https://www.figma.com/design/F6ZIIUXpryuMEexzThm8dh/Untitled?node-id=0-1&amp;p=f&amp;t=NEzy3bk2PMYZuYwA-0"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579070" y="2805242"/>
            <a:ext cx="8334816" cy="2391918"/>
          </a:xfrm>
          <a:prstGeom prst="rect">
            <a:avLst/>
          </a:prstGeom>
        </p:spPr>
        <p:txBody>
          <a:bodyPr anchor="t" rtlCol="false" tIns="0" lIns="0" bIns="0" rIns="0">
            <a:spAutoFit/>
          </a:bodyPr>
          <a:lstStyle/>
          <a:p>
            <a:pPr algn="l">
              <a:lnSpc>
                <a:spcPts val="16206"/>
              </a:lnSpc>
            </a:pPr>
            <a:r>
              <a:rPr lang="en-US" sz="22200">
                <a:solidFill>
                  <a:srgbClr val="FFFFFF"/>
                </a:solidFill>
                <a:latin typeface="Ara Hamah Alfidaa"/>
                <a:ea typeface="Ara Hamah Alfidaa"/>
                <a:cs typeface="Ara Hamah Alfidaa"/>
                <a:sym typeface="Ara Hamah Alfidaa"/>
              </a:rPr>
              <a:t>trid</a:t>
            </a:r>
          </a:p>
        </p:txBody>
      </p:sp>
      <p:sp>
        <p:nvSpPr>
          <p:cNvPr name="Freeform 5" id="5"/>
          <p:cNvSpPr/>
          <p:nvPr/>
        </p:nvSpPr>
        <p:spPr>
          <a:xfrm flipH="false" flipV="false" rot="0">
            <a:off x="1556553" y="6950964"/>
            <a:ext cx="7115854" cy="1358481"/>
          </a:xfrm>
          <a:custGeom>
            <a:avLst/>
            <a:gdLst/>
            <a:ahLst/>
            <a:cxnLst/>
            <a:rect r="r" b="b" t="t" l="l"/>
            <a:pathLst>
              <a:path h="1358481" w="7115854">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214865" y="9092796"/>
            <a:ext cx="6102269" cy="635808"/>
            <a:chOff x="0" y="0"/>
            <a:chExt cx="3900488" cy="406400"/>
          </a:xfrm>
        </p:grpSpPr>
        <p:sp>
          <p:nvSpPr>
            <p:cNvPr name="Freeform 7" id="7"/>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8" id="8"/>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200150" y="7083110"/>
            <a:ext cx="6805701" cy="936625"/>
          </a:xfrm>
          <a:prstGeom prst="rect">
            <a:avLst/>
          </a:prstGeom>
        </p:spPr>
        <p:txBody>
          <a:bodyPr anchor="t" rtlCol="false" tIns="0" lIns="0" bIns="0" rIns="0">
            <a:spAutoFit/>
          </a:bodyPr>
          <a:lstStyle/>
          <a:p>
            <a:pPr algn="ctr">
              <a:lnSpc>
                <a:spcPts val="7699"/>
              </a:lnSpc>
            </a:pPr>
            <a:r>
              <a:rPr lang="en-US" b="true" sz="5499" spc="478">
                <a:solidFill>
                  <a:srgbClr val="232E54"/>
                </a:solidFill>
                <a:latin typeface="Tek Tall Arabic Bold"/>
                <a:ea typeface="Tek Tall Arabic Bold"/>
                <a:cs typeface="Tek Tall Arabic Bold"/>
                <a:sym typeface="Tek Tall Arabic Bold"/>
              </a:rPr>
              <a:t>Let’s start!</a:t>
            </a:r>
          </a:p>
        </p:txBody>
      </p:sp>
      <p:sp>
        <p:nvSpPr>
          <p:cNvPr name="TextBox 10" id="10"/>
          <p:cNvSpPr txBox="true"/>
          <p:nvPr/>
        </p:nvSpPr>
        <p:spPr>
          <a:xfrm rot="0">
            <a:off x="13214865" y="9195752"/>
            <a:ext cx="4658006" cy="382270"/>
          </a:xfrm>
          <a:prstGeom prst="rect">
            <a:avLst/>
          </a:prstGeom>
        </p:spPr>
        <p:txBody>
          <a:bodyPr anchor="t" rtlCol="false" tIns="0" lIns="0" bIns="0" rIns="0">
            <a:spAutoFit/>
          </a:bodyPr>
          <a:lstStyle/>
          <a:p>
            <a:pPr algn="ctr">
              <a:lnSpc>
                <a:spcPts val="3079"/>
              </a:lnSpc>
              <a:spcBef>
                <a:spcPct val="0"/>
              </a:spcBef>
            </a:pPr>
            <a:r>
              <a:rPr lang="en-US" b="true" sz="2199">
                <a:solidFill>
                  <a:srgbClr val="A036BB"/>
                </a:solidFill>
                <a:latin typeface="TT Chocolates Bold"/>
                <a:ea typeface="TT Chocolates Bold"/>
                <a:cs typeface="TT Chocolates Bold"/>
                <a:sym typeface="TT Chocolates Bold"/>
              </a:rPr>
              <a:t>Digitopia</a:t>
            </a:r>
          </a:p>
        </p:txBody>
      </p:sp>
      <p:sp>
        <p:nvSpPr>
          <p:cNvPr name="TextBox 11" id="11"/>
          <p:cNvSpPr txBox="true"/>
          <p:nvPr/>
        </p:nvSpPr>
        <p:spPr>
          <a:xfrm rot="0">
            <a:off x="1579070" y="4464295"/>
            <a:ext cx="7970318" cy="1924654"/>
          </a:xfrm>
          <a:prstGeom prst="rect">
            <a:avLst/>
          </a:prstGeom>
        </p:spPr>
        <p:txBody>
          <a:bodyPr anchor="t" rtlCol="false" tIns="0" lIns="0" bIns="0" rIns="0">
            <a:spAutoFit/>
          </a:bodyPr>
          <a:lstStyle/>
          <a:p>
            <a:pPr algn="ctr" rtl="true">
              <a:lnSpc>
                <a:spcPts val="7729"/>
              </a:lnSpc>
            </a:pPr>
            <a:r>
              <a:rPr lang="ar-EG" b="true" sz="5521" spc="480">
                <a:solidFill>
                  <a:srgbClr val="232E54"/>
                </a:solidFill>
                <a:latin typeface="Tek Tall Arabic Bold"/>
                <a:ea typeface="Tek Tall Arabic Bold"/>
                <a:cs typeface="Tek Tall Arabic Bold"/>
                <a:sym typeface="Tek Tall Arabic Bold"/>
                <a:rtl val="true"/>
              </a:rPr>
              <a:t>مسار الألعاب والفنون الرقمية</a:t>
            </a:r>
          </a:p>
          <a:p>
            <a:pPr algn="ctr" rtl="true">
              <a:lnSpc>
                <a:spcPts val="772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0490661" y="2094991"/>
            <a:ext cx="7627178" cy="7046152"/>
          </a:xfrm>
          <a:custGeom>
            <a:avLst/>
            <a:gdLst/>
            <a:ahLst/>
            <a:cxnLst/>
            <a:rect r="r" b="b" t="t" l="l"/>
            <a:pathLst>
              <a:path h="7046152" w="7627178">
                <a:moveTo>
                  <a:pt x="0" y="0"/>
                </a:moveTo>
                <a:lnTo>
                  <a:pt x="7627177" y="0"/>
                </a:lnTo>
                <a:lnTo>
                  <a:pt x="7627177" y="7046152"/>
                </a:lnTo>
                <a:lnTo>
                  <a:pt x="0" y="7046152"/>
                </a:lnTo>
                <a:lnTo>
                  <a:pt x="0" y="0"/>
                </a:lnTo>
                <a:close/>
              </a:path>
            </a:pathLst>
          </a:custGeom>
          <a:blipFill>
            <a:blip r:embed="rId4"/>
            <a:stretch>
              <a:fillRect l="0" t="0" r="0" b="-8245"/>
            </a:stretch>
          </a:blipFill>
        </p:spPr>
      </p:sp>
      <p:sp>
        <p:nvSpPr>
          <p:cNvPr name="TextBox 5" id="5"/>
          <p:cNvSpPr txBox="true"/>
          <p:nvPr/>
        </p:nvSpPr>
        <p:spPr>
          <a:xfrm rot="0">
            <a:off x="2350585" y="-276225"/>
            <a:ext cx="13586831" cy="2451418"/>
          </a:xfrm>
          <a:prstGeom prst="rect">
            <a:avLst/>
          </a:prstGeom>
        </p:spPr>
        <p:txBody>
          <a:bodyPr anchor="t" rtlCol="false" tIns="0" lIns="0" bIns="0" rIns="0">
            <a:spAutoFit/>
          </a:bodyPr>
          <a:lstStyle/>
          <a:p>
            <a:pPr algn="ctr">
              <a:lnSpc>
                <a:spcPts val="20053"/>
              </a:lnSpc>
            </a:pPr>
            <a:r>
              <a:rPr lang="en-US" sz="14324">
                <a:solidFill>
                  <a:srgbClr val="FFFFFF"/>
                </a:solidFill>
                <a:latin typeface="Ara Hamah Alfidaa"/>
                <a:ea typeface="Ara Hamah Alfidaa"/>
                <a:cs typeface="Ara Hamah Alfidaa"/>
                <a:sym typeface="Ara Hamah Alfidaa"/>
              </a:rPr>
              <a:t>Business Plan</a:t>
            </a:r>
          </a:p>
        </p:txBody>
      </p:sp>
      <p:sp>
        <p:nvSpPr>
          <p:cNvPr name="TextBox 6" id="6"/>
          <p:cNvSpPr txBox="true"/>
          <p:nvPr/>
        </p:nvSpPr>
        <p:spPr>
          <a:xfrm rot="0">
            <a:off x="138588" y="2355532"/>
            <a:ext cx="10740279" cy="6785610"/>
          </a:xfrm>
          <a:prstGeom prst="rect">
            <a:avLst/>
          </a:prstGeom>
        </p:spPr>
        <p:txBody>
          <a:bodyPr anchor="t" rtlCol="false" tIns="0" lIns="0" bIns="0" rIns="0">
            <a:spAutoFit/>
          </a:bodyPr>
          <a:lstStyle/>
          <a:p>
            <a:pPr algn="l">
              <a:lnSpc>
                <a:spcPts val="5179"/>
              </a:lnSpc>
              <a:spcBef>
                <a:spcPct val="0"/>
              </a:spcBef>
            </a:pPr>
            <a:r>
              <a:rPr lang="en-US" b="true" sz="3699" spc="29">
                <a:solidFill>
                  <a:srgbClr val="FFFFFF"/>
                </a:solidFill>
                <a:latin typeface="TT Chocolates Bold"/>
                <a:ea typeface="TT Chocolates Bold"/>
                <a:cs typeface="TT Chocolates Bold"/>
                <a:sym typeface="TT Chocolates Bold"/>
              </a:rPr>
              <a:t>Ta</a:t>
            </a:r>
            <a:r>
              <a:rPr lang="en-US" b="true" sz="3699" spc="29">
                <a:solidFill>
                  <a:srgbClr val="FFFFFF"/>
                </a:solidFill>
                <a:latin typeface="TT Chocolates Bold"/>
                <a:ea typeface="TT Chocolates Bold"/>
                <a:cs typeface="TT Chocolates Bold"/>
                <a:sym typeface="TT Chocolates Bold"/>
              </a:rPr>
              <a:t>rget market:</a:t>
            </a:r>
            <a:r>
              <a:rPr lang="en-US" sz="3699" spc="29">
                <a:solidFill>
                  <a:srgbClr val="FFFFFF"/>
                </a:solidFill>
                <a:latin typeface="TT Chocolates"/>
                <a:ea typeface="TT Chocolates"/>
                <a:cs typeface="TT Chocolates"/>
                <a:sym typeface="TT Chocolates"/>
              </a:rPr>
              <a:t> Online shoppers aged 18–60 and small-to-medium retailers seeking richer product presentation.</a:t>
            </a:r>
          </a:p>
          <a:p>
            <a:pPr algn="l">
              <a:lnSpc>
                <a:spcPts val="5179"/>
              </a:lnSpc>
              <a:spcBef>
                <a:spcPct val="0"/>
              </a:spcBef>
            </a:pPr>
            <a:r>
              <a:rPr lang="en-US" b="true" sz="3699" spc="29">
                <a:solidFill>
                  <a:srgbClr val="FFFFFF"/>
                </a:solidFill>
                <a:latin typeface="TT Chocolates Bold"/>
                <a:ea typeface="TT Chocolates Bold"/>
                <a:cs typeface="TT Chocolates Bold"/>
                <a:sym typeface="TT Chocolates Bold"/>
              </a:rPr>
              <a:t>Go-to-market strategies:</a:t>
            </a:r>
          </a:p>
          <a:p>
            <a:pPr algn="l" marL="712470" indent="-356235" lvl="1">
              <a:lnSpc>
                <a:spcPts val="4620"/>
              </a:lnSpc>
              <a:buFont typeface="Arial"/>
              <a:buChar char="•"/>
            </a:pPr>
            <a:r>
              <a:rPr lang="en-US" sz="3300" spc="26">
                <a:solidFill>
                  <a:srgbClr val="FFFFFF"/>
                </a:solidFill>
                <a:latin typeface="TT Chocolates"/>
                <a:ea typeface="TT Chocolates"/>
                <a:cs typeface="TT Chocolates"/>
                <a:sym typeface="TT Chocolates"/>
              </a:rPr>
              <a:t>Partnerships with fashion brands and local malls for exclusive 3D store launches.</a:t>
            </a:r>
          </a:p>
          <a:p>
            <a:pPr algn="l" marL="712470" indent="-356235" lvl="1">
              <a:lnSpc>
                <a:spcPts val="4620"/>
              </a:lnSpc>
              <a:buFont typeface="Arial"/>
              <a:buChar char="•"/>
            </a:pPr>
            <a:r>
              <a:rPr lang="en-US" sz="3300" spc="26">
                <a:solidFill>
                  <a:srgbClr val="FFFFFF"/>
                </a:solidFill>
                <a:latin typeface="TT Chocolates"/>
                <a:ea typeface="TT Chocolates"/>
                <a:cs typeface="TT Chocolates"/>
                <a:sym typeface="TT Chocolates"/>
              </a:rPr>
              <a:t>Influencer demos and social campaigns showcasing virtual try-ons.</a:t>
            </a:r>
          </a:p>
          <a:p>
            <a:pPr algn="l">
              <a:lnSpc>
                <a:spcPts val="4899"/>
              </a:lnSpc>
            </a:pPr>
            <a:r>
              <a:rPr lang="en-US" sz="3499" spc="27" b="true">
                <a:solidFill>
                  <a:srgbClr val="FFFFFF"/>
                </a:solidFill>
                <a:latin typeface="TT Chocolates Bold"/>
                <a:ea typeface="TT Chocolates Bold"/>
                <a:cs typeface="TT Chocolates Bold"/>
                <a:sym typeface="TT Chocolates Bold"/>
              </a:rPr>
              <a:t>Customer acquisition:</a:t>
            </a:r>
            <a:r>
              <a:rPr lang="en-US" sz="3499" spc="27">
                <a:solidFill>
                  <a:srgbClr val="FFFFFF"/>
                </a:solidFill>
                <a:latin typeface="TT Chocolates"/>
                <a:ea typeface="TT Chocolates"/>
                <a:cs typeface="TT Chocolates"/>
                <a:sym typeface="TT Chocolates"/>
              </a:rPr>
              <a:t> Content marketing, demo events, and targeted ads focusing on reduced returns and improved purchase experience.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6598265" y="3347015"/>
            <a:ext cx="5091470" cy="5091470"/>
          </a:xfrm>
          <a:custGeom>
            <a:avLst/>
            <a:gdLst/>
            <a:ahLst/>
            <a:cxnLst/>
            <a:rect r="r" b="b" t="t" l="l"/>
            <a:pathLst>
              <a:path h="5091470" w="5091470">
                <a:moveTo>
                  <a:pt x="0" y="0"/>
                </a:moveTo>
                <a:lnTo>
                  <a:pt x="5091470" y="0"/>
                </a:lnTo>
                <a:lnTo>
                  <a:pt x="5091470" y="5091470"/>
                </a:lnTo>
                <a:lnTo>
                  <a:pt x="0" y="5091470"/>
                </a:lnTo>
                <a:lnTo>
                  <a:pt x="0" y="0"/>
                </a:lnTo>
                <a:close/>
              </a:path>
            </a:pathLst>
          </a:custGeom>
          <a:blipFill>
            <a:blip r:embed="rId3"/>
            <a:stretch>
              <a:fillRect l="0" t="0" r="0" b="0"/>
            </a:stretch>
          </a:blipFill>
        </p:spPr>
      </p:sp>
      <p:sp>
        <p:nvSpPr>
          <p:cNvPr name="TextBox 4" id="4"/>
          <p:cNvSpPr txBox="true"/>
          <p:nvPr/>
        </p:nvSpPr>
        <p:spPr>
          <a:xfrm rot="0">
            <a:off x="6762502" y="-697880"/>
            <a:ext cx="4762995" cy="2470784"/>
          </a:xfrm>
          <a:prstGeom prst="rect">
            <a:avLst/>
          </a:prstGeom>
        </p:spPr>
        <p:txBody>
          <a:bodyPr anchor="t" rtlCol="false" tIns="0" lIns="0" bIns="0" rIns="0">
            <a:spAutoFit/>
          </a:bodyPr>
          <a:lstStyle/>
          <a:p>
            <a:pPr algn="ctr">
              <a:lnSpc>
                <a:spcPts val="20144"/>
              </a:lnSpc>
            </a:pPr>
            <a:r>
              <a:rPr lang="en-US" sz="14389">
                <a:solidFill>
                  <a:srgbClr val="FFFFFF"/>
                </a:solidFill>
                <a:latin typeface="Ara Hamah Alfidaa"/>
                <a:ea typeface="Ara Hamah Alfidaa"/>
                <a:cs typeface="Ara Hamah Alfidaa"/>
                <a:sym typeface="Ara Hamah Alfidaa"/>
              </a:rPr>
              <a:t>UI / UX </a:t>
            </a:r>
          </a:p>
        </p:txBody>
      </p:sp>
      <p:sp>
        <p:nvSpPr>
          <p:cNvPr name="TextBox 5" id="5"/>
          <p:cNvSpPr txBox="true"/>
          <p:nvPr/>
        </p:nvSpPr>
        <p:spPr>
          <a:xfrm rot="0">
            <a:off x="1078045" y="2049754"/>
            <a:ext cx="2073010" cy="762918"/>
          </a:xfrm>
          <a:prstGeom prst="rect">
            <a:avLst/>
          </a:prstGeom>
        </p:spPr>
        <p:txBody>
          <a:bodyPr anchor="t" rtlCol="false" tIns="0" lIns="0" bIns="0" rIns="0">
            <a:spAutoFit/>
          </a:bodyPr>
          <a:lstStyle/>
          <a:p>
            <a:pPr algn="ctr">
              <a:lnSpc>
                <a:spcPts val="6249"/>
              </a:lnSpc>
              <a:spcBef>
                <a:spcPct val="0"/>
              </a:spcBef>
            </a:pPr>
            <a:r>
              <a:rPr lang="en-US" sz="4463" spc="35" u="sng">
                <a:solidFill>
                  <a:srgbClr val="FFFFFF"/>
                </a:solidFill>
                <a:latin typeface="TT Chocolates"/>
                <a:ea typeface="TT Chocolates"/>
                <a:cs typeface="TT Chocolates"/>
                <a:sym typeface="TT Chocolates"/>
                <a:hlinkClick r:id="rId4" tooltip="https://www.figma.com/design/F6ZIIUXpryuMEexzThm8dh/Untitled?node-id=0-1&amp;p=f&amp;t=NEzy3bk2PMYZuYwA-0"/>
              </a:rPr>
              <a:t>Click 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1036439" y="-43509"/>
            <a:ext cx="11782846"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Use Case Overview</a:t>
            </a:r>
          </a:p>
        </p:txBody>
      </p:sp>
      <p:sp>
        <p:nvSpPr>
          <p:cNvPr name="TextBox 4" id="4"/>
          <p:cNvSpPr txBox="true"/>
          <p:nvPr/>
        </p:nvSpPr>
        <p:spPr>
          <a:xfrm rot="0">
            <a:off x="603332" y="1290392"/>
            <a:ext cx="9001413" cy="8624825"/>
          </a:xfrm>
          <a:prstGeom prst="rect">
            <a:avLst/>
          </a:prstGeom>
        </p:spPr>
        <p:txBody>
          <a:bodyPr anchor="t" rtlCol="false" tIns="0" lIns="0" bIns="0" rIns="0">
            <a:spAutoFit/>
          </a:bodyPr>
          <a:lstStyle/>
          <a:p>
            <a:pPr algn="l" marL="963745" indent="-481872" lvl="1">
              <a:lnSpc>
                <a:spcPts val="6249"/>
              </a:lnSpc>
              <a:buAutoNum type="arabicPeriod" startAt="1"/>
            </a:pPr>
            <a:r>
              <a:rPr lang="en-US" b="true" sz="4463" spc="35">
                <a:solidFill>
                  <a:srgbClr val="FFFFFF"/>
                </a:solidFill>
                <a:latin typeface="TT Chocolates Bold"/>
                <a:ea typeface="TT Chocolates Bold"/>
                <a:cs typeface="TT Chocolates Bold"/>
                <a:sym typeface="TT Chocolates Bold"/>
              </a:rPr>
              <a:t>Purchase Item</a:t>
            </a:r>
          </a:p>
          <a:p>
            <a:pPr algn="l" marL="963745" indent="-481872" lvl="1">
              <a:lnSpc>
                <a:spcPts val="6249"/>
              </a:lnSpc>
              <a:buAutoNum type="arabicPeriod" startAt="1"/>
            </a:pPr>
            <a:r>
              <a:rPr lang="en-US" b="true" sz="4463" spc="35">
                <a:solidFill>
                  <a:srgbClr val="FFFFFF"/>
                </a:solidFill>
                <a:latin typeface="TT Chocolates Bold"/>
                <a:ea typeface="TT Chocolates Bold"/>
                <a:cs typeface="TT Chocolates Bold"/>
                <a:sym typeface="TT Chocolates Bold"/>
              </a:rPr>
              <a:t>Manage Shop Items</a:t>
            </a:r>
          </a:p>
          <a:p>
            <a:pPr algn="l" marL="963745" indent="-481872" lvl="1">
              <a:lnSpc>
                <a:spcPts val="6249"/>
              </a:lnSpc>
              <a:buAutoNum type="arabicPeriod" startAt="1"/>
            </a:pPr>
            <a:r>
              <a:rPr lang="en-US" b="true" sz="4463" spc="35">
                <a:solidFill>
                  <a:srgbClr val="FFFFFF"/>
                </a:solidFill>
                <a:latin typeface="TT Chocolates Bold"/>
                <a:ea typeface="TT Chocolates Bold"/>
                <a:cs typeface="TT Chocolates Bold"/>
                <a:sym typeface="TT Chocolates Bold"/>
              </a:rPr>
              <a:t>Admin</a:t>
            </a:r>
          </a:p>
          <a:p>
            <a:pPr algn="l">
              <a:lnSpc>
                <a:spcPts val="6249"/>
              </a:lnSpc>
              <a:spcBef>
                <a:spcPct val="0"/>
              </a:spcBef>
            </a:pPr>
          </a:p>
          <a:p>
            <a:pPr algn="l">
              <a:lnSpc>
                <a:spcPts val="6249"/>
              </a:lnSpc>
              <a:spcBef>
                <a:spcPct val="0"/>
              </a:spcBef>
            </a:pPr>
          </a:p>
          <a:p>
            <a:pPr algn="l">
              <a:lnSpc>
                <a:spcPts val="6249"/>
              </a:lnSpc>
              <a:spcBef>
                <a:spcPct val="0"/>
              </a:spcBef>
            </a:pPr>
          </a:p>
          <a:p>
            <a:pPr algn="l">
              <a:lnSpc>
                <a:spcPts val="6249"/>
              </a:lnSpc>
              <a:spcBef>
                <a:spcPct val="0"/>
              </a:spcBef>
            </a:pPr>
          </a:p>
          <a:p>
            <a:pPr algn="l">
              <a:lnSpc>
                <a:spcPts val="6249"/>
              </a:lnSpc>
              <a:spcBef>
                <a:spcPct val="0"/>
              </a:spcBef>
            </a:pPr>
          </a:p>
          <a:p>
            <a:pPr algn="l">
              <a:lnSpc>
                <a:spcPts val="6249"/>
              </a:lnSpc>
              <a:spcBef>
                <a:spcPct val="0"/>
              </a:spcBef>
            </a:pPr>
          </a:p>
          <a:p>
            <a:pPr algn="l">
              <a:lnSpc>
                <a:spcPts val="6249"/>
              </a:lnSpc>
              <a:spcBef>
                <a:spcPct val="0"/>
              </a:spcBef>
            </a:pPr>
          </a:p>
          <a:p>
            <a:pPr algn="l">
              <a:lnSpc>
                <a:spcPts val="624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1902717" y="-136325"/>
            <a:ext cx="11782846"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Purchase Item</a:t>
            </a:r>
          </a:p>
        </p:txBody>
      </p:sp>
      <p:sp>
        <p:nvSpPr>
          <p:cNvPr name="TextBox 4" id="4"/>
          <p:cNvSpPr txBox="true"/>
          <p:nvPr/>
        </p:nvSpPr>
        <p:spPr>
          <a:xfrm rot="0">
            <a:off x="189244" y="1328492"/>
            <a:ext cx="9450021" cy="9751343"/>
          </a:xfrm>
          <a:prstGeom prst="rect">
            <a:avLst/>
          </a:prstGeom>
        </p:spPr>
        <p:txBody>
          <a:bodyPr anchor="t" rtlCol="false" tIns="0" lIns="0" bIns="0" rIns="0">
            <a:spAutoFit/>
          </a:bodyPr>
          <a:lstStyle/>
          <a:p>
            <a:pPr algn="l">
              <a:lnSpc>
                <a:spcPts val="3449"/>
              </a:lnSpc>
            </a:pPr>
            <a:r>
              <a:rPr lang="en-US" sz="2463" spc="19" b="true">
                <a:solidFill>
                  <a:srgbClr val="FFFFFF"/>
                </a:solidFill>
                <a:latin typeface="TT Chocolates Bold"/>
                <a:ea typeface="TT Chocolates Bold"/>
                <a:cs typeface="TT Chocolates Bold"/>
                <a:sym typeface="TT Chocolates Bold"/>
              </a:rPr>
              <a:t>Actor: User (Shopper) </a:t>
            </a:r>
          </a:p>
          <a:p>
            <a:pPr algn="l">
              <a:lnSpc>
                <a:spcPts val="3449"/>
              </a:lnSpc>
            </a:pPr>
            <a:r>
              <a:rPr lang="en-US" b="true" sz="2463" spc="19">
                <a:solidFill>
                  <a:srgbClr val="FFFFFF"/>
                </a:solidFill>
                <a:latin typeface="TT Chocolates Bold"/>
                <a:ea typeface="TT Chocolates Bold"/>
                <a:cs typeface="TT Chocolates Bold"/>
                <a:sym typeface="TT Chocolates Bold"/>
              </a:rPr>
              <a:t>Description: The user selects and p</a:t>
            </a:r>
            <a:r>
              <a:rPr lang="en-US" b="true" sz="2463" spc="19">
                <a:solidFill>
                  <a:srgbClr val="FFFFFF"/>
                </a:solidFill>
                <a:latin typeface="TT Chocolates Bold"/>
                <a:ea typeface="TT Chocolates Bold"/>
                <a:cs typeface="TT Chocolates Bold"/>
                <a:sym typeface="TT Chocolates Bold"/>
              </a:rPr>
              <a:t>urchases an item from a shop within the mall. </a:t>
            </a:r>
          </a:p>
          <a:p>
            <a:pPr algn="l">
              <a:lnSpc>
                <a:spcPts val="3449"/>
              </a:lnSpc>
            </a:pPr>
            <a:r>
              <a:rPr lang="en-US" b="true" sz="2463" spc="19">
                <a:solidFill>
                  <a:srgbClr val="FFFFFF"/>
                </a:solidFill>
                <a:latin typeface="TT Chocolates Bold"/>
                <a:ea typeface="TT Chocolates Bold"/>
                <a:cs typeface="TT Chocolates Bold"/>
                <a:sym typeface="TT Chocolates Bold"/>
              </a:rPr>
              <a:t>Trigger: User decides they want to buy a product. </a:t>
            </a:r>
          </a:p>
          <a:p>
            <a:pPr algn="l">
              <a:lnSpc>
                <a:spcPts val="3449"/>
              </a:lnSpc>
            </a:pPr>
            <a:r>
              <a:rPr lang="en-US" sz="2463" spc="19" b="true">
                <a:solidFill>
                  <a:srgbClr val="FFFFFF"/>
                </a:solidFill>
                <a:latin typeface="TT Chocolates Bold"/>
                <a:ea typeface="TT Chocolates Bold"/>
                <a:cs typeface="TT Chocolates Bold"/>
                <a:sym typeface="TT Chocolates Bold"/>
              </a:rPr>
              <a:t>Type: External </a:t>
            </a:r>
          </a:p>
          <a:p>
            <a:pPr algn="l">
              <a:lnSpc>
                <a:spcPts val="3449"/>
              </a:lnSpc>
            </a:pPr>
            <a:r>
              <a:rPr lang="en-US" sz="2463" spc="19" b="true">
                <a:solidFill>
                  <a:srgbClr val="FFFFFF"/>
                </a:solidFill>
                <a:latin typeface="TT Chocolates Bold"/>
                <a:ea typeface="TT Chocolates Bold"/>
                <a:cs typeface="TT Chocolates Bold"/>
                <a:sym typeface="TT Chocolates Bold"/>
              </a:rPr>
              <a:t>Preconditions: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user is authenticated and logged into their account.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TriD application is online and operational.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user has valid payment information available or linked. </a:t>
            </a:r>
          </a:p>
          <a:p>
            <a:pPr algn="l">
              <a:lnSpc>
                <a:spcPts val="3449"/>
              </a:lnSpc>
            </a:pPr>
            <a:r>
              <a:rPr lang="en-US" sz="2463" spc="19" b="true">
                <a:solidFill>
                  <a:srgbClr val="FFFFFF"/>
                </a:solidFill>
                <a:latin typeface="TT Chocolates Bold"/>
                <a:ea typeface="TT Chocolates Bold"/>
                <a:cs typeface="TT Chocolates Bold"/>
                <a:sym typeface="TT Chocolates Bold"/>
              </a:rPr>
              <a:t>Normal Course:</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choose the shop that he wants to buy from in 2D page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explores the shop and identifies a product of interest.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interacts with the product's 3D model to view detailed information (description, price, size, etc.).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adds the product to their virtual shopping cart.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navigates to the 'My Cart' section to review selected items.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user initiates the checkout process.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system presents a summary of the order and requests shipping and payment details. </a:t>
            </a:r>
          </a:p>
          <a:p>
            <a:pPr algn="l">
              <a:lnSpc>
                <a:spcPts val="3449"/>
              </a:lnSpc>
            </a:pPr>
          </a:p>
          <a:p>
            <a:pPr algn="l">
              <a:lnSpc>
                <a:spcPts val="6249"/>
              </a:lnSpc>
            </a:pPr>
          </a:p>
        </p:txBody>
      </p:sp>
      <p:sp>
        <p:nvSpPr>
          <p:cNvPr name="TextBox 5" id="5"/>
          <p:cNvSpPr txBox="true"/>
          <p:nvPr/>
        </p:nvSpPr>
        <p:spPr>
          <a:xfrm rot="0">
            <a:off x="9755253" y="1328492"/>
            <a:ext cx="8413582" cy="8894093"/>
          </a:xfrm>
          <a:prstGeom prst="rect">
            <a:avLst/>
          </a:prstGeom>
        </p:spPr>
        <p:txBody>
          <a:bodyPr anchor="t" rtlCol="false" tIns="0" lIns="0" bIns="0" rIns="0">
            <a:spAutoFit/>
          </a:bodyPr>
          <a:lstStyle/>
          <a:p>
            <a:pPr algn="l">
              <a:lnSpc>
                <a:spcPts val="3449"/>
              </a:lnSpc>
            </a:pPr>
            <a:r>
              <a:rPr lang="en-US" b="true" sz="2463" spc="19">
                <a:solidFill>
                  <a:srgbClr val="FFFFFF"/>
                </a:solidFill>
                <a:latin typeface="TT Chocolates Bold"/>
                <a:ea typeface="TT Chocolates Bold"/>
                <a:cs typeface="TT Chocolates Bold"/>
                <a:sym typeface="TT Chocolates Bold"/>
              </a:rPr>
              <a:t>8.The user confirms </a:t>
            </a:r>
            <a:r>
              <a:rPr lang="en-US" b="true" sz="2463" spc="19">
                <a:solidFill>
                  <a:srgbClr val="FFFFFF"/>
                </a:solidFill>
                <a:latin typeface="TT Chocolates Bold"/>
                <a:ea typeface="TT Chocolates Bold"/>
                <a:cs typeface="TT Chocolates Bold"/>
                <a:sym typeface="TT Chocolates Bold"/>
              </a:rPr>
              <a:t>the order and s</a:t>
            </a:r>
            <a:r>
              <a:rPr lang="en-US" b="true" sz="2463" spc="19">
                <a:solidFill>
                  <a:srgbClr val="FFFFFF"/>
                </a:solidFill>
                <a:latin typeface="TT Chocolates Bold"/>
                <a:ea typeface="TT Chocolates Bold"/>
                <a:cs typeface="TT Chocolates Bold"/>
                <a:sym typeface="TT Chocolates Bold"/>
              </a:rPr>
              <a:t>ubmits payment information. </a:t>
            </a:r>
          </a:p>
          <a:p>
            <a:pPr algn="l">
              <a:lnSpc>
                <a:spcPts val="3449"/>
              </a:lnSpc>
            </a:pPr>
            <a:r>
              <a:rPr lang="en-US" b="true" sz="2463" spc="19">
                <a:solidFill>
                  <a:srgbClr val="FFFFFF"/>
                </a:solidFill>
                <a:latin typeface="TT Chocolates Bold"/>
                <a:ea typeface="TT Chocolates Bold"/>
                <a:cs typeface="TT Chocolates Bold"/>
                <a:sym typeface="TT Chocolates Bold"/>
              </a:rPr>
              <a:t>9.The system securely processes the payment. </a:t>
            </a:r>
          </a:p>
          <a:p>
            <a:pPr algn="l">
              <a:lnSpc>
                <a:spcPts val="3449"/>
              </a:lnSpc>
            </a:pPr>
            <a:r>
              <a:rPr lang="en-US" b="true" sz="2463" spc="19">
                <a:solidFill>
                  <a:srgbClr val="FFFFFF"/>
                </a:solidFill>
                <a:latin typeface="TT Chocolates Bold"/>
                <a:ea typeface="TT Chocolates Bold"/>
                <a:cs typeface="TT Chocolates Bold"/>
                <a:sym typeface="TT Chocolates Bold"/>
              </a:rPr>
              <a:t>The system confirms the successful placement of the order to the user. </a:t>
            </a:r>
          </a:p>
          <a:p>
            <a:pPr algn="l">
              <a:lnSpc>
                <a:spcPts val="3449"/>
              </a:lnSpc>
            </a:pPr>
            <a:r>
              <a:rPr lang="en-US" b="true" sz="2463" spc="19">
                <a:solidFill>
                  <a:srgbClr val="FFFFFF"/>
                </a:solidFill>
                <a:latin typeface="TT Chocolates Bold"/>
                <a:ea typeface="TT Chocolates Bold"/>
                <a:cs typeface="TT Chocolates Bold"/>
                <a:sym typeface="TT Chocolates Bold"/>
              </a:rPr>
              <a:t>10.The order details are recorded in the user's purchase history. </a:t>
            </a:r>
          </a:p>
          <a:p>
            <a:pPr algn="l">
              <a:lnSpc>
                <a:spcPts val="3449"/>
              </a:lnSpc>
            </a:pPr>
            <a:r>
              <a:rPr lang="en-US" sz="2463" spc="19" b="true">
                <a:solidFill>
                  <a:srgbClr val="FFFFFF"/>
                </a:solidFill>
                <a:latin typeface="TT Chocolates Bold"/>
                <a:ea typeface="TT Chocolates Bold"/>
                <a:cs typeface="TT Chocolates Bold"/>
                <a:sym typeface="TT Chocolates Bold"/>
              </a:rPr>
              <a:t>11.The system updates the shop’s relevant inventory and notifies the shop owner of the new order. </a:t>
            </a:r>
          </a:p>
          <a:p>
            <a:pPr algn="l">
              <a:lnSpc>
                <a:spcPts val="3449"/>
              </a:lnSpc>
            </a:pPr>
          </a:p>
          <a:p>
            <a:pPr algn="l">
              <a:lnSpc>
                <a:spcPts val="3449"/>
              </a:lnSpc>
            </a:pPr>
            <a:r>
              <a:rPr lang="en-US" sz="2463" spc="19" b="true">
                <a:solidFill>
                  <a:srgbClr val="FFFFFF"/>
                </a:solidFill>
                <a:latin typeface="TT Chocolates Bold"/>
                <a:ea typeface="TT Chocolates Bold"/>
                <a:cs typeface="TT Chocolates Bold"/>
                <a:sym typeface="TT Chocolates Bold"/>
              </a:rPr>
              <a:t>Po</a:t>
            </a:r>
            <a:r>
              <a:rPr lang="en-US" sz="2463" spc="19" b="true">
                <a:solidFill>
                  <a:srgbClr val="FFFFFF"/>
                </a:solidFill>
                <a:latin typeface="TT Chocolates Bold"/>
                <a:ea typeface="TT Chocolates Bold"/>
                <a:cs typeface="TT Chocolates Bold"/>
                <a:sym typeface="TT Chocolates Bold"/>
              </a:rPr>
              <a:t>stconditions: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A new purchase order record is created and stored in the database, linked to the user and the seller's shop.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user receives confirmation of their purchase (e.g. on screen or via email).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inventory count for the purchased item is reduced in the database.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corresponding shop owner is notified about the new order via the seller portal. </a:t>
            </a:r>
          </a:p>
          <a:p>
            <a:pPr algn="l">
              <a:lnSpc>
                <a:spcPts val="624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3302305" y="1233146"/>
            <a:ext cx="11683390" cy="9053854"/>
          </a:xfrm>
          <a:custGeom>
            <a:avLst/>
            <a:gdLst/>
            <a:ahLst/>
            <a:cxnLst/>
            <a:rect r="r" b="b" t="t" l="l"/>
            <a:pathLst>
              <a:path h="9053854" w="11683390">
                <a:moveTo>
                  <a:pt x="0" y="0"/>
                </a:moveTo>
                <a:lnTo>
                  <a:pt x="11683390" y="0"/>
                </a:lnTo>
                <a:lnTo>
                  <a:pt x="11683390" y="9053854"/>
                </a:lnTo>
                <a:lnTo>
                  <a:pt x="0" y="9053854"/>
                </a:lnTo>
                <a:lnTo>
                  <a:pt x="0" y="0"/>
                </a:lnTo>
                <a:close/>
              </a:path>
            </a:pathLst>
          </a:custGeom>
          <a:blipFill>
            <a:blip r:embed="rId3"/>
            <a:stretch>
              <a:fillRect l="0" t="0" r="0" b="0"/>
            </a:stretch>
          </a:blipFill>
        </p:spPr>
      </p:sp>
      <p:sp>
        <p:nvSpPr>
          <p:cNvPr name="TextBox 4" id="4"/>
          <p:cNvSpPr txBox="true"/>
          <p:nvPr/>
        </p:nvSpPr>
        <p:spPr>
          <a:xfrm rot="0">
            <a:off x="2598833" y="2898"/>
            <a:ext cx="11782846"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Purchase Item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959093" y="-136325"/>
            <a:ext cx="11782846"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Manage Shop Items</a:t>
            </a:r>
          </a:p>
        </p:txBody>
      </p:sp>
      <p:sp>
        <p:nvSpPr>
          <p:cNvPr name="TextBox 4" id="4"/>
          <p:cNvSpPr txBox="true"/>
          <p:nvPr/>
        </p:nvSpPr>
        <p:spPr>
          <a:xfrm rot="0">
            <a:off x="148780" y="858954"/>
            <a:ext cx="18148745" cy="9751343"/>
          </a:xfrm>
          <a:prstGeom prst="rect">
            <a:avLst/>
          </a:prstGeom>
        </p:spPr>
        <p:txBody>
          <a:bodyPr anchor="t" rtlCol="false" tIns="0" lIns="0" bIns="0" rIns="0">
            <a:spAutoFit/>
          </a:bodyPr>
          <a:lstStyle/>
          <a:p>
            <a:pPr algn="l">
              <a:lnSpc>
                <a:spcPts val="3449"/>
              </a:lnSpc>
            </a:pPr>
            <a:r>
              <a:rPr lang="en-US" sz="2463" spc="19" b="true">
                <a:solidFill>
                  <a:srgbClr val="FFFFFF"/>
                </a:solidFill>
                <a:latin typeface="TT Chocolates Bold"/>
                <a:ea typeface="TT Chocolates Bold"/>
                <a:cs typeface="TT Chocolates Bold"/>
                <a:sym typeface="TT Chocolates Bold"/>
              </a:rPr>
              <a:t>Actor: Seller </a:t>
            </a:r>
          </a:p>
          <a:p>
            <a:pPr algn="l">
              <a:lnSpc>
                <a:spcPts val="3449"/>
              </a:lnSpc>
            </a:pPr>
            <a:r>
              <a:rPr lang="en-US" b="true" sz="2463" spc="19">
                <a:solidFill>
                  <a:srgbClr val="FFFFFF"/>
                </a:solidFill>
                <a:latin typeface="TT Chocolates Bold"/>
                <a:ea typeface="TT Chocolates Bold"/>
                <a:cs typeface="TT Chocolates Bold"/>
                <a:sym typeface="TT Chocolates Bold"/>
              </a:rPr>
              <a:t>Description: A shop owner updates their virtual store's product catalog and m</a:t>
            </a:r>
            <a:r>
              <a:rPr lang="en-US" b="true" sz="2463" spc="19">
                <a:solidFill>
                  <a:srgbClr val="FFFFFF"/>
                </a:solidFill>
                <a:latin typeface="TT Chocolates Bold"/>
                <a:ea typeface="TT Chocolates Bold"/>
                <a:cs typeface="TT Chocolates Bold"/>
                <a:sym typeface="TT Chocolates Bold"/>
              </a:rPr>
              <a:t>anages advertisement content. </a:t>
            </a:r>
          </a:p>
          <a:p>
            <a:pPr algn="l">
              <a:lnSpc>
                <a:spcPts val="3449"/>
              </a:lnSpc>
            </a:pPr>
            <a:r>
              <a:rPr lang="en-US" b="true" sz="2463" spc="19">
                <a:solidFill>
                  <a:srgbClr val="FFFFFF"/>
                </a:solidFill>
                <a:latin typeface="TT Chocolates Bold"/>
                <a:ea typeface="TT Chocolates Bold"/>
                <a:cs typeface="TT Chocolates Bold"/>
                <a:sym typeface="TT Chocolates Bold"/>
              </a:rPr>
              <a:t>Trigger: The seller needs to add, modify, or remove products or update shop advertisements. </a:t>
            </a:r>
          </a:p>
          <a:p>
            <a:pPr algn="l">
              <a:lnSpc>
                <a:spcPts val="3449"/>
              </a:lnSpc>
            </a:pPr>
            <a:r>
              <a:rPr lang="en-US" sz="2463" spc="19" b="true">
                <a:solidFill>
                  <a:srgbClr val="FFFFFF"/>
                </a:solidFill>
                <a:latin typeface="TT Chocolates Bold"/>
                <a:ea typeface="TT Chocolates Bold"/>
                <a:cs typeface="TT Chocolates Bold"/>
                <a:sym typeface="TT Chocolates Bold"/>
              </a:rPr>
              <a:t>Type: External </a:t>
            </a:r>
          </a:p>
          <a:p>
            <a:pPr algn="l">
              <a:lnSpc>
                <a:spcPts val="3449"/>
              </a:lnSpc>
            </a:pPr>
            <a:r>
              <a:rPr lang="en-US" sz="2463" spc="19" b="true">
                <a:solidFill>
                  <a:srgbClr val="FFFFFF"/>
                </a:solidFill>
                <a:latin typeface="TT Chocolates Bold"/>
                <a:ea typeface="TT Chocolates Bold"/>
                <a:cs typeface="TT Chocolates Bold"/>
                <a:sym typeface="TT Chocolates Bold"/>
              </a:rPr>
              <a:t>Preconditions: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seller is authenticated and logged into their account.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seller owns at least one vi</a:t>
            </a:r>
            <a:r>
              <a:rPr lang="en-US" b="true" sz="2463" spc="19">
                <a:solidFill>
                  <a:srgbClr val="FFFFFF"/>
                </a:solidFill>
                <a:latin typeface="TT Chocolates Bold"/>
                <a:ea typeface="TT Chocolates Bold"/>
                <a:cs typeface="TT Chocolates Bold"/>
                <a:sym typeface="TT Chocolates Bold"/>
              </a:rPr>
              <a:t>rtual s</a:t>
            </a:r>
            <a:r>
              <a:rPr lang="en-US" b="true" sz="2463" spc="19">
                <a:solidFill>
                  <a:srgbClr val="FFFFFF"/>
                </a:solidFill>
                <a:latin typeface="TT Chocolates Bold"/>
                <a:ea typeface="TT Chocolates Bold"/>
                <a:cs typeface="TT Chocolates Bold"/>
                <a:sym typeface="TT Chocolates Bold"/>
              </a:rPr>
              <a:t>hop in the mall.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TriD application is online and operational. </a:t>
            </a:r>
          </a:p>
          <a:p>
            <a:pPr algn="l">
              <a:lnSpc>
                <a:spcPts val="3444"/>
              </a:lnSpc>
            </a:pPr>
            <a:r>
              <a:rPr lang="en-US" sz="2460" spc="19" b="true">
                <a:solidFill>
                  <a:srgbClr val="FFFFFF"/>
                </a:solidFill>
                <a:latin typeface="TT Chocolates Bold"/>
                <a:ea typeface="TT Chocolates Bold"/>
                <a:cs typeface="TT Chocolates Bold"/>
                <a:sym typeface="TT Chocolates Bold"/>
              </a:rPr>
              <a:t>Normal Course: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The seller accesses their personalized seller dashboard after logging in.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The seller navigates to the 'Product Management' or 'Shop Management' section for a specific shop.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To add a product: The seller initiates the 'Add New Product' process, uploads the 3D model, provides product details (name, description, price, inventory), and specifies its desired placement within the virtual shop environment (position, rotation, scale).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To update a product: The seller selects an existing product, modifies its details, updates the 3D model if needed, or adjusts its placement in the shop.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To delete a product: The seller selects an existing product and confirms its removal from the shop.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The seller may use the 'Shop Preview' mode to visualize the changes in the 3D environment.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The seller saves or publishes the changes made to products or advertisements. </a:t>
            </a:r>
          </a:p>
          <a:p>
            <a:pPr algn="l" marL="531114" indent="-265557" lvl="1">
              <a:lnSpc>
                <a:spcPts val="3444"/>
              </a:lnSpc>
              <a:buAutoNum type="arabicPeriod" startAt="1"/>
            </a:pPr>
            <a:r>
              <a:rPr lang="en-US" b="true" sz="2460" spc="19">
                <a:solidFill>
                  <a:srgbClr val="FFFFFF"/>
                </a:solidFill>
                <a:latin typeface="TT Chocolates Bold"/>
                <a:ea typeface="TT Chocolates Bold"/>
                <a:cs typeface="TT Chocolates Bold"/>
                <a:sym typeface="TT Chocolates Bold"/>
              </a:rPr>
              <a:t>The system validates and applies the updates to the shop's data. </a:t>
            </a:r>
          </a:p>
          <a:p>
            <a:pPr algn="l">
              <a:lnSpc>
                <a:spcPts val="3444"/>
              </a:lnSpc>
            </a:pPr>
          </a:p>
          <a:p>
            <a:pPr algn="l">
              <a:lnSpc>
                <a:spcPts val="624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2500829" y="4192695"/>
            <a:ext cx="13286341" cy="6094305"/>
          </a:xfrm>
          <a:custGeom>
            <a:avLst/>
            <a:gdLst/>
            <a:ahLst/>
            <a:cxnLst/>
            <a:rect r="r" b="b" t="t" l="l"/>
            <a:pathLst>
              <a:path h="6094305" w="13286341">
                <a:moveTo>
                  <a:pt x="0" y="0"/>
                </a:moveTo>
                <a:lnTo>
                  <a:pt x="13286342" y="0"/>
                </a:lnTo>
                <a:lnTo>
                  <a:pt x="13286342" y="6094305"/>
                </a:lnTo>
                <a:lnTo>
                  <a:pt x="0" y="6094305"/>
                </a:lnTo>
                <a:lnTo>
                  <a:pt x="0" y="0"/>
                </a:lnTo>
                <a:close/>
              </a:path>
            </a:pathLst>
          </a:custGeom>
          <a:blipFill>
            <a:blip r:embed="rId3"/>
            <a:stretch>
              <a:fillRect l="0" t="0" r="0" b="0"/>
            </a:stretch>
          </a:blipFill>
        </p:spPr>
      </p:sp>
      <p:sp>
        <p:nvSpPr>
          <p:cNvPr name="TextBox 4" id="4"/>
          <p:cNvSpPr txBox="true"/>
          <p:nvPr/>
        </p:nvSpPr>
        <p:spPr>
          <a:xfrm rot="0">
            <a:off x="-959093" y="-145850"/>
            <a:ext cx="11219937" cy="1434241"/>
          </a:xfrm>
          <a:prstGeom prst="rect">
            <a:avLst/>
          </a:prstGeom>
        </p:spPr>
        <p:txBody>
          <a:bodyPr anchor="t" rtlCol="false" tIns="0" lIns="0" bIns="0" rIns="0">
            <a:spAutoFit/>
          </a:bodyPr>
          <a:lstStyle/>
          <a:p>
            <a:pPr algn="ctr">
              <a:lnSpc>
                <a:spcPts val="10484"/>
              </a:lnSpc>
            </a:pPr>
            <a:r>
              <a:rPr lang="en-US" sz="11521">
                <a:solidFill>
                  <a:srgbClr val="FFFFFF"/>
                </a:solidFill>
                <a:latin typeface="Ara Hamah Alfidaa"/>
                <a:ea typeface="Ara Hamah Alfidaa"/>
                <a:cs typeface="Ara Hamah Alfidaa"/>
                <a:sym typeface="Ara Hamah Alfidaa"/>
              </a:rPr>
              <a:t>Manage Shop Items</a:t>
            </a:r>
          </a:p>
        </p:txBody>
      </p:sp>
      <p:sp>
        <p:nvSpPr>
          <p:cNvPr name="TextBox 5" id="5"/>
          <p:cNvSpPr txBox="true"/>
          <p:nvPr/>
        </p:nvSpPr>
        <p:spPr>
          <a:xfrm rot="0">
            <a:off x="139255" y="749036"/>
            <a:ext cx="18148745" cy="4179218"/>
          </a:xfrm>
          <a:prstGeom prst="rect">
            <a:avLst/>
          </a:prstGeom>
        </p:spPr>
        <p:txBody>
          <a:bodyPr anchor="t" rtlCol="false" tIns="0" lIns="0" bIns="0" rIns="0">
            <a:spAutoFit/>
          </a:bodyPr>
          <a:lstStyle/>
          <a:p>
            <a:pPr algn="l">
              <a:lnSpc>
                <a:spcPts val="3449"/>
              </a:lnSpc>
            </a:pPr>
            <a:r>
              <a:rPr lang="en-US" b="true" sz="2463" spc="19">
                <a:solidFill>
                  <a:srgbClr val="FFFFFF"/>
                </a:solidFill>
                <a:latin typeface="TT Chocolates Bold"/>
                <a:ea typeface="TT Chocolates Bold"/>
                <a:cs typeface="TT Chocolates Bold"/>
                <a:sym typeface="TT Chocolates Bold"/>
              </a:rPr>
              <a:t>P</a:t>
            </a:r>
            <a:r>
              <a:rPr lang="en-US" b="true" sz="2463" spc="19">
                <a:solidFill>
                  <a:srgbClr val="FFFFFF"/>
                </a:solidFill>
                <a:latin typeface="TT Chocolates Bold"/>
                <a:ea typeface="TT Chocolates Bold"/>
                <a:cs typeface="TT Chocolates Bold"/>
                <a:sym typeface="TT Chocolates Bold"/>
              </a:rPr>
              <a:t>ostcond</a:t>
            </a:r>
            <a:r>
              <a:rPr lang="en-US" b="true" sz="2463" spc="19">
                <a:solidFill>
                  <a:srgbClr val="FFFFFF"/>
                </a:solidFill>
                <a:latin typeface="TT Chocolates Bold"/>
                <a:ea typeface="TT Chocolates Bold"/>
                <a:cs typeface="TT Chocolates Bold"/>
                <a:sym typeface="TT Chocolates Bold"/>
              </a:rPr>
              <a:t>itions: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product </a:t>
            </a:r>
            <a:r>
              <a:rPr lang="en-US" b="true" sz="2463" spc="19">
                <a:solidFill>
                  <a:srgbClr val="FFFFFF"/>
                </a:solidFill>
                <a:latin typeface="TT Chocolates Bold"/>
                <a:ea typeface="TT Chocolates Bold"/>
                <a:cs typeface="TT Chocolates Bold"/>
                <a:sym typeface="TT Chocolates Bold"/>
              </a:rPr>
              <a:t>catalog for the seller's </a:t>
            </a:r>
            <a:r>
              <a:rPr lang="en-US" b="true" sz="2463" spc="19">
                <a:solidFill>
                  <a:srgbClr val="FFFFFF"/>
                </a:solidFill>
                <a:latin typeface="TT Chocolates Bold"/>
                <a:ea typeface="TT Chocolates Bold"/>
                <a:cs typeface="TT Chocolates Bold"/>
                <a:sym typeface="TT Chocolates Bold"/>
              </a:rPr>
              <a:t>s</a:t>
            </a:r>
            <a:r>
              <a:rPr lang="en-US" b="true" sz="2463" spc="19">
                <a:solidFill>
                  <a:srgbClr val="FFFFFF"/>
                </a:solidFill>
                <a:latin typeface="TT Chocolates Bold"/>
                <a:ea typeface="TT Chocolates Bold"/>
                <a:cs typeface="TT Chocolates Bold"/>
                <a:sym typeface="TT Chocolates Bold"/>
              </a:rPr>
              <a:t>hop is </a:t>
            </a:r>
            <a:r>
              <a:rPr lang="en-US" b="true" sz="2463" spc="19">
                <a:solidFill>
                  <a:srgbClr val="FFFFFF"/>
                </a:solidFill>
                <a:latin typeface="TT Chocolates Bold"/>
                <a:ea typeface="TT Chocolates Bold"/>
                <a:cs typeface="TT Chocolates Bold"/>
                <a:sym typeface="TT Chocolates Bold"/>
              </a:rPr>
              <a:t>updated in the database.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Ass</a:t>
            </a:r>
            <a:r>
              <a:rPr lang="en-US" b="true" sz="2463" spc="19">
                <a:solidFill>
                  <a:srgbClr val="FFFFFF"/>
                </a:solidFill>
                <a:latin typeface="TT Chocolates Bold"/>
                <a:ea typeface="TT Chocolates Bold"/>
                <a:cs typeface="TT Chocolates Bold"/>
                <a:sym typeface="TT Chocolates Bold"/>
              </a:rPr>
              <a:t>ociated 3D models and product metadata are stored or updated.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Changes are reflected in the virtual shop environment for shoppers upon refresh or next visit.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Shop statistics are successfully retrieved from the database and displayed to the admin.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Reports, if requested, are generated and made available to the admin.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No persistent state change occurs in the system as this is a read-only operationUse Case Name: Retrieve Shop Statistics </a:t>
            </a:r>
          </a:p>
          <a:p>
            <a:pPr algn="l">
              <a:lnSpc>
                <a:spcPts val="3449"/>
              </a:lnSpc>
            </a:pPr>
          </a:p>
          <a:p>
            <a:pPr algn="l">
              <a:lnSpc>
                <a:spcPts val="624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262977" y="142122"/>
            <a:ext cx="3878062"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Admin</a:t>
            </a:r>
          </a:p>
        </p:txBody>
      </p:sp>
      <p:sp>
        <p:nvSpPr>
          <p:cNvPr name="TextBox 4" id="4"/>
          <p:cNvSpPr txBox="true"/>
          <p:nvPr/>
        </p:nvSpPr>
        <p:spPr>
          <a:xfrm rot="0">
            <a:off x="148780" y="1508663"/>
            <a:ext cx="18148745" cy="8036843"/>
          </a:xfrm>
          <a:prstGeom prst="rect">
            <a:avLst/>
          </a:prstGeom>
        </p:spPr>
        <p:txBody>
          <a:bodyPr anchor="t" rtlCol="false" tIns="0" lIns="0" bIns="0" rIns="0">
            <a:spAutoFit/>
          </a:bodyPr>
          <a:lstStyle/>
          <a:p>
            <a:pPr algn="l">
              <a:lnSpc>
                <a:spcPts val="3449"/>
              </a:lnSpc>
            </a:pPr>
            <a:r>
              <a:rPr lang="en-US" sz="2463" spc="19" b="true">
                <a:solidFill>
                  <a:srgbClr val="FFFFFF"/>
                </a:solidFill>
                <a:latin typeface="TT Chocolates Bold"/>
                <a:ea typeface="TT Chocolates Bold"/>
                <a:cs typeface="TT Chocolates Bold"/>
                <a:sym typeface="TT Chocolates Bold"/>
              </a:rPr>
              <a:t>Actor: Admin </a:t>
            </a:r>
          </a:p>
          <a:p>
            <a:pPr algn="l">
              <a:lnSpc>
                <a:spcPts val="3449"/>
              </a:lnSpc>
            </a:pPr>
            <a:r>
              <a:rPr lang="en-US" b="true" sz="2463" spc="19">
                <a:solidFill>
                  <a:srgbClr val="FFFFFF"/>
                </a:solidFill>
                <a:latin typeface="TT Chocolates Bold"/>
                <a:ea typeface="TT Chocolates Bold"/>
                <a:cs typeface="TT Chocolates Bold"/>
                <a:sym typeface="TT Chocolates Bold"/>
              </a:rPr>
              <a:t>Description: An administrator accesses and reviews performance and </a:t>
            </a:r>
            <a:r>
              <a:rPr lang="en-US" b="true" sz="2463" spc="19">
                <a:solidFill>
                  <a:srgbClr val="FFFFFF"/>
                </a:solidFill>
                <a:latin typeface="TT Chocolates Bold"/>
                <a:ea typeface="TT Chocolates Bold"/>
                <a:cs typeface="TT Chocolates Bold"/>
                <a:sym typeface="TT Chocolates Bold"/>
              </a:rPr>
              <a:t>activity statistics for registered shops on the platform. </a:t>
            </a:r>
          </a:p>
          <a:p>
            <a:pPr algn="l">
              <a:lnSpc>
                <a:spcPts val="3449"/>
              </a:lnSpc>
            </a:pPr>
            <a:r>
              <a:rPr lang="en-US" b="true" sz="2463" spc="19">
                <a:solidFill>
                  <a:srgbClr val="FFFFFF"/>
                </a:solidFill>
                <a:latin typeface="TT Chocolates Bold"/>
                <a:ea typeface="TT Chocolates Bold"/>
                <a:cs typeface="TT Chocolates Bold"/>
                <a:sym typeface="TT Chocolates Bold"/>
              </a:rPr>
              <a:t>Trigger: The admin needs to monitor shop activities or platform performance trends. </a:t>
            </a:r>
          </a:p>
          <a:p>
            <a:pPr algn="l">
              <a:lnSpc>
                <a:spcPts val="3449"/>
              </a:lnSpc>
            </a:pPr>
            <a:r>
              <a:rPr lang="en-US" sz="2463" spc="19" b="true">
                <a:solidFill>
                  <a:srgbClr val="FFFFFF"/>
                </a:solidFill>
                <a:latin typeface="TT Chocolates Bold"/>
                <a:ea typeface="TT Chocolates Bold"/>
                <a:cs typeface="TT Chocolates Bold"/>
                <a:sym typeface="TT Chocolates Bold"/>
              </a:rPr>
              <a:t>Type: External </a:t>
            </a:r>
          </a:p>
          <a:p>
            <a:pPr algn="l">
              <a:lnSpc>
                <a:spcPts val="3449"/>
              </a:lnSpc>
            </a:pPr>
            <a:r>
              <a:rPr lang="en-US" sz="2463" spc="19" b="true">
                <a:solidFill>
                  <a:srgbClr val="FFFFFF"/>
                </a:solidFill>
                <a:latin typeface="TT Chocolates Bold"/>
                <a:ea typeface="TT Chocolates Bold"/>
                <a:cs typeface="TT Chocolates Bold"/>
                <a:sym typeface="TT Chocolates Bold"/>
              </a:rPr>
              <a:t>Preconditions: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admin is authenticated and logged into the admin</a:t>
            </a:r>
            <a:r>
              <a:rPr lang="en-US" b="true" sz="2463" spc="19">
                <a:solidFill>
                  <a:srgbClr val="FFFFFF"/>
                </a:solidFill>
                <a:latin typeface="TT Chocolates Bold"/>
                <a:ea typeface="TT Chocolates Bold"/>
                <a:cs typeface="TT Chocolates Bold"/>
                <a:sym typeface="TT Chocolates Bold"/>
              </a:rPr>
              <a:t> </a:t>
            </a:r>
            <a:r>
              <a:rPr lang="en-US" b="true" sz="2463" spc="19">
                <a:solidFill>
                  <a:srgbClr val="FFFFFF"/>
                </a:solidFill>
                <a:latin typeface="TT Chocolates Bold"/>
                <a:ea typeface="TT Chocolates Bold"/>
                <a:cs typeface="TT Chocolates Bold"/>
                <a:sym typeface="TT Chocolates Bold"/>
              </a:rPr>
              <a:t>panel. </a:t>
            </a:r>
          </a:p>
          <a:p>
            <a:pPr algn="l" marL="531956" indent="-265978" lvl="1">
              <a:lnSpc>
                <a:spcPts val="3449"/>
              </a:lnSpc>
              <a:buFont typeface="Arial"/>
              <a:buChar char="•"/>
            </a:pPr>
            <a:r>
              <a:rPr lang="en-US" b="true" sz="2463" spc="19">
                <a:solidFill>
                  <a:srgbClr val="FFFFFF"/>
                </a:solidFill>
                <a:latin typeface="TT Chocolates Bold"/>
                <a:ea typeface="TT Chocolates Bold"/>
                <a:cs typeface="TT Chocolates Bold"/>
                <a:sym typeface="TT Chocolates Bold"/>
              </a:rPr>
              <a:t>The TriD application's backend is operational and collecting data. </a:t>
            </a:r>
          </a:p>
          <a:p>
            <a:pPr algn="l">
              <a:lnSpc>
                <a:spcPts val="3449"/>
              </a:lnSpc>
            </a:pPr>
            <a:r>
              <a:rPr lang="en-US" sz="2463" spc="19" b="true">
                <a:solidFill>
                  <a:srgbClr val="FFFFFF"/>
                </a:solidFill>
                <a:latin typeface="TT Chocolates Bold"/>
                <a:ea typeface="TT Chocolates Bold"/>
                <a:cs typeface="TT Chocolates Bold"/>
                <a:sym typeface="TT Chocolates Bold"/>
              </a:rPr>
              <a:t>Normal Course: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admin logs into the administrative dashboard.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admin navigates to the 'Shop Management' or 'Analytics' section.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system displays a list of all registered shops within the mall.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admin selects a specific shop from the list to view detailed statistics.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system retrieves and presents performance metrics for the selected shop (e.g., total sales, visitor count, product views, order history summary).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admin reviews the presented statistics.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Optionally, the admin may filter data by date range or export the statistics for reporting purposes. </a:t>
            </a:r>
          </a:p>
          <a:p>
            <a:pPr algn="l" marL="531956" indent="-265978" lvl="1">
              <a:lnSpc>
                <a:spcPts val="3449"/>
              </a:lnSpc>
              <a:buAutoNum type="arabicPeriod" startAt="1"/>
            </a:pPr>
            <a:r>
              <a:rPr lang="en-US" b="true" sz="2463" spc="19">
                <a:solidFill>
                  <a:srgbClr val="FFFFFF"/>
                </a:solidFill>
                <a:latin typeface="TT Chocolates Bold"/>
                <a:ea typeface="TT Chocolates Bold"/>
                <a:cs typeface="TT Chocolates Bold"/>
                <a:sym typeface="TT Chocolates Bold"/>
              </a:rPr>
              <a:t>The admin can navigate back to the list or view statistics for another shop. </a:t>
            </a:r>
          </a:p>
          <a:p>
            <a:pPr algn="l">
              <a:lnSpc>
                <a:spcPts val="624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2500829" y="3429524"/>
            <a:ext cx="13286341" cy="6094305"/>
          </a:xfrm>
          <a:custGeom>
            <a:avLst/>
            <a:gdLst/>
            <a:ahLst/>
            <a:cxnLst/>
            <a:rect r="r" b="b" t="t" l="l"/>
            <a:pathLst>
              <a:path h="6094305" w="13286341">
                <a:moveTo>
                  <a:pt x="0" y="0"/>
                </a:moveTo>
                <a:lnTo>
                  <a:pt x="13286342" y="0"/>
                </a:lnTo>
                <a:lnTo>
                  <a:pt x="13286342" y="6094305"/>
                </a:lnTo>
                <a:lnTo>
                  <a:pt x="0" y="6094305"/>
                </a:lnTo>
                <a:lnTo>
                  <a:pt x="0" y="0"/>
                </a:lnTo>
                <a:close/>
              </a:path>
            </a:pathLst>
          </a:custGeom>
          <a:blipFill>
            <a:blip r:embed="rId3"/>
            <a:stretch>
              <a:fillRect l="0" t="0" r="0" b="0"/>
            </a:stretch>
          </a:blipFill>
        </p:spPr>
      </p:sp>
      <p:sp>
        <p:nvSpPr>
          <p:cNvPr name="TextBox 4" id="4"/>
          <p:cNvSpPr txBox="true"/>
          <p:nvPr/>
        </p:nvSpPr>
        <p:spPr>
          <a:xfrm rot="0">
            <a:off x="-1846022" y="802957"/>
            <a:ext cx="11219937" cy="1434241"/>
          </a:xfrm>
          <a:prstGeom prst="rect">
            <a:avLst/>
          </a:prstGeom>
        </p:spPr>
        <p:txBody>
          <a:bodyPr anchor="t" rtlCol="false" tIns="0" lIns="0" bIns="0" rIns="0">
            <a:spAutoFit/>
          </a:bodyPr>
          <a:lstStyle/>
          <a:p>
            <a:pPr algn="ctr">
              <a:lnSpc>
                <a:spcPts val="10484"/>
              </a:lnSpc>
            </a:pPr>
            <a:r>
              <a:rPr lang="en-US" sz="11521">
                <a:solidFill>
                  <a:srgbClr val="FFFFFF"/>
                </a:solidFill>
                <a:latin typeface="Ara Hamah Alfidaa"/>
                <a:ea typeface="Ara Hamah Alfidaa"/>
                <a:cs typeface="Ara Hamah Alfidaa"/>
                <a:sym typeface="Ara Hamah Alfidaa"/>
              </a:rPr>
              <a:t>Admin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7571455" y="0"/>
            <a:ext cx="7615661" cy="10287000"/>
          </a:xfrm>
          <a:custGeom>
            <a:avLst/>
            <a:gdLst/>
            <a:ahLst/>
            <a:cxnLst/>
            <a:rect r="r" b="b" t="t" l="l"/>
            <a:pathLst>
              <a:path h="10287000" w="7615661">
                <a:moveTo>
                  <a:pt x="0" y="0"/>
                </a:moveTo>
                <a:lnTo>
                  <a:pt x="7615660" y="0"/>
                </a:lnTo>
                <a:lnTo>
                  <a:pt x="7615660"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119997" y="3963025"/>
            <a:ext cx="7451457" cy="290309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Conceptual ERD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TextBox 3" id="3"/>
          <p:cNvSpPr txBox="true"/>
          <p:nvPr/>
        </p:nvSpPr>
        <p:spPr>
          <a:xfrm rot="0">
            <a:off x="1348137" y="-1466985"/>
            <a:ext cx="10558576" cy="3958794"/>
          </a:xfrm>
          <a:prstGeom prst="rect">
            <a:avLst/>
          </a:prstGeom>
        </p:spPr>
        <p:txBody>
          <a:bodyPr anchor="t" rtlCol="false" tIns="0" lIns="0" bIns="0" rIns="0">
            <a:spAutoFit/>
          </a:bodyPr>
          <a:lstStyle/>
          <a:p>
            <a:pPr algn="l">
              <a:lnSpc>
                <a:spcPts val="32397"/>
              </a:lnSpc>
            </a:pPr>
            <a:r>
              <a:rPr lang="en-US" sz="23140" spc="393">
                <a:solidFill>
                  <a:srgbClr val="FFFFFF"/>
                </a:solidFill>
                <a:latin typeface="Ara Hamah Alfidaa"/>
                <a:ea typeface="Ara Hamah Alfidaa"/>
                <a:cs typeface="Ara Hamah Alfidaa"/>
                <a:sym typeface="Ara Hamah Alfidaa"/>
              </a:rPr>
              <a:t>agenda</a:t>
            </a:r>
          </a:p>
        </p:txBody>
      </p:sp>
      <p:grpSp>
        <p:nvGrpSpPr>
          <p:cNvPr name="Group 4" id="4"/>
          <p:cNvGrpSpPr/>
          <p:nvPr/>
        </p:nvGrpSpPr>
        <p:grpSpPr>
          <a:xfrm rot="0">
            <a:off x="1725022" y="1460178"/>
            <a:ext cx="800090" cy="1202563"/>
            <a:chOff x="0" y="0"/>
            <a:chExt cx="1066786" cy="1603418"/>
          </a:xfrm>
        </p:grpSpPr>
        <p:sp>
          <p:nvSpPr>
            <p:cNvPr name="Freeform 5" id="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1</a:t>
              </a:r>
            </a:p>
          </p:txBody>
        </p:sp>
      </p:grpSp>
      <p:grpSp>
        <p:nvGrpSpPr>
          <p:cNvPr name="Group 7" id="7"/>
          <p:cNvGrpSpPr/>
          <p:nvPr/>
        </p:nvGrpSpPr>
        <p:grpSpPr>
          <a:xfrm rot="0">
            <a:off x="1725022" y="2452634"/>
            <a:ext cx="800090" cy="1202563"/>
            <a:chOff x="0" y="0"/>
            <a:chExt cx="1066786" cy="1603418"/>
          </a:xfrm>
        </p:grpSpPr>
        <p:sp>
          <p:nvSpPr>
            <p:cNvPr name="Freeform 8" id="8"/>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2</a:t>
              </a:r>
            </a:p>
          </p:txBody>
        </p:sp>
      </p:grpSp>
      <p:grpSp>
        <p:nvGrpSpPr>
          <p:cNvPr name="Group 10" id="10"/>
          <p:cNvGrpSpPr/>
          <p:nvPr/>
        </p:nvGrpSpPr>
        <p:grpSpPr>
          <a:xfrm rot="0">
            <a:off x="1725022" y="3526150"/>
            <a:ext cx="800090" cy="1202563"/>
            <a:chOff x="0" y="0"/>
            <a:chExt cx="1066786" cy="1603418"/>
          </a:xfrm>
        </p:grpSpPr>
        <p:sp>
          <p:nvSpPr>
            <p:cNvPr name="Freeform 11" id="11"/>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3</a:t>
              </a:r>
            </a:p>
          </p:txBody>
        </p:sp>
      </p:grpSp>
      <p:grpSp>
        <p:nvGrpSpPr>
          <p:cNvPr name="Group 13" id="13"/>
          <p:cNvGrpSpPr/>
          <p:nvPr/>
        </p:nvGrpSpPr>
        <p:grpSpPr>
          <a:xfrm rot="0">
            <a:off x="1725022" y="5634867"/>
            <a:ext cx="800090" cy="1202563"/>
            <a:chOff x="0" y="0"/>
            <a:chExt cx="1066786" cy="1603418"/>
          </a:xfrm>
        </p:grpSpPr>
        <p:sp>
          <p:nvSpPr>
            <p:cNvPr name="Freeform 14" id="14"/>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5</a:t>
              </a:r>
            </a:p>
          </p:txBody>
        </p:sp>
      </p:grpSp>
      <p:grpSp>
        <p:nvGrpSpPr>
          <p:cNvPr name="Group 16" id="16"/>
          <p:cNvGrpSpPr/>
          <p:nvPr/>
        </p:nvGrpSpPr>
        <p:grpSpPr>
          <a:xfrm rot="0">
            <a:off x="1725022" y="6774129"/>
            <a:ext cx="800090" cy="1202563"/>
            <a:chOff x="0" y="0"/>
            <a:chExt cx="1066786" cy="1603418"/>
          </a:xfrm>
        </p:grpSpPr>
        <p:sp>
          <p:nvSpPr>
            <p:cNvPr name="Freeform 17" id="17"/>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6</a:t>
              </a:r>
            </a:p>
          </p:txBody>
        </p:sp>
      </p:grpSp>
      <p:grpSp>
        <p:nvGrpSpPr>
          <p:cNvPr name="Group 19" id="19"/>
          <p:cNvGrpSpPr/>
          <p:nvPr/>
        </p:nvGrpSpPr>
        <p:grpSpPr>
          <a:xfrm rot="0">
            <a:off x="1725022" y="7913755"/>
            <a:ext cx="800090" cy="1202563"/>
            <a:chOff x="0" y="0"/>
            <a:chExt cx="1066786" cy="1603418"/>
          </a:xfrm>
        </p:grpSpPr>
        <p:sp>
          <p:nvSpPr>
            <p:cNvPr name="Freeform 20" id="20"/>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7</a:t>
              </a:r>
            </a:p>
          </p:txBody>
        </p:sp>
      </p:grpSp>
      <p:grpSp>
        <p:nvGrpSpPr>
          <p:cNvPr name="Group 22" id="22"/>
          <p:cNvGrpSpPr/>
          <p:nvPr/>
        </p:nvGrpSpPr>
        <p:grpSpPr>
          <a:xfrm rot="0">
            <a:off x="1725022" y="4542218"/>
            <a:ext cx="800090" cy="1202563"/>
            <a:chOff x="0" y="0"/>
            <a:chExt cx="1066786" cy="1603418"/>
          </a:xfrm>
        </p:grpSpPr>
        <p:sp>
          <p:nvSpPr>
            <p:cNvPr name="Freeform 23" id="23"/>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4</a:t>
              </a:r>
            </a:p>
          </p:txBody>
        </p:sp>
      </p:grpSp>
      <p:sp>
        <p:nvSpPr>
          <p:cNvPr name="Freeform 25" id="25"/>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l="0" t="0" r="0" b="-95906"/>
            </a:stretch>
          </a:blipFill>
        </p:spPr>
      </p:sp>
      <p:sp>
        <p:nvSpPr>
          <p:cNvPr name="TextBox 26" id="26"/>
          <p:cNvSpPr txBox="true"/>
          <p:nvPr/>
        </p:nvSpPr>
        <p:spPr>
          <a:xfrm rot="0">
            <a:off x="2830814" y="2739459"/>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Executive Summary</a:t>
            </a:r>
          </a:p>
        </p:txBody>
      </p:sp>
      <p:sp>
        <p:nvSpPr>
          <p:cNvPr name="TextBox 27" id="27"/>
          <p:cNvSpPr txBox="true"/>
          <p:nvPr/>
        </p:nvSpPr>
        <p:spPr>
          <a:xfrm rot="0">
            <a:off x="2844651" y="3788599"/>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Problem &amp; Opportunity</a:t>
            </a:r>
          </a:p>
        </p:txBody>
      </p:sp>
      <p:sp>
        <p:nvSpPr>
          <p:cNvPr name="TextBox 28" id="28"/>
          <p:cNvSpPr txBox="true"/>
          <p:nvPr/>
        </p:nvSpPr>
        <p:spPr>
          <a:xfrm rot="0">
            <a:off x="2830814" y="4804667"/>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Our Solution — TriD</a:t>
            </a:r>
          </a:p>
        </p:txBody>
      </p:sp>
      <p:sp>
        <p:nvSpPr>
          <p:cNvPr name="TextBox 29" id="29"/>
          <p:cNvSpPr txBox="true"/>
          <p:nvPr/>
        </p:nvSpPr>
        <p:spPr>
          <a:xfrm rot="0">
            <a:off x="2858487" y="7080532"/>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Technical Architecture</a:t>
            </a:r>
          </a:p>
        </p:txBody>
      </p:sp>
      <p:sp>
        <p:nvSpPr>
          <p:cNvPr name="TextBox 30" id="30"/>
          <p:cNvSpPr txBox="true"/>
          <p:nvPr/>
        </p:nvSpPr>
        <p:spPr>
          <a:xfrm rot="0">
            <a:off x="2858487" y="5856915"/>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Competitive Advantage</a:t>
            </a:r>
          </a:p>
        </p:txBody>
      </p:sp>
      <p:sp>
        <p:nvSpPr>
          <p:cNvPr name="TextBox 31" id="31"/>
          <p:cNvSpPr txBox="true"/>
          <p:nvPr/>
        </p:nvSpPr>
        <p:spPr>
          <a:xfrm rot="0">
            <a:off x="2830814" y="8347654"/>
            <a:ext cx="2302098" cy="3633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Business Plan</a:t>
            </a:r>
          </a:p>
        </p:txBody>
      </p:sp>
      <p:sp>
        <p:nvSpPr>
          <p:cNvPr name="TextBox 32" id="32"/>
          <p:cNvSpPr txBox="true"/>
          <p:nvPr/>
        </p:nvSpPr>
        <p:spPr>
          <a:xfrm rot="0">
            <a:off x="2858487" y="1894076"/>
            <a:ext cx="2302098" cy="3633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Team</a:t>
            </a:r>
          </a:p>
        </p:txBody>
      </p:sp>
      <p:sp>
        <p:nvSpPr>
          <p:cNvPr name="TextBox 33" id="33"/>
          <p:cNvSpPr txBox="true"/>
          <p:nvPr/>
        </p:nvSpPr>
        <p:spPr>
          <a:xfrm rot="0">
            <a:off x="6627425" y="4113472"/>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Database &amp; Data Model</a:t>
            </a:r>
          </a:p>
        </p:txBody>
      </p:sp>
      <p:sp>
        <p:nvSpPr>
          <p:cNvPr name="TextBox 34" id="34"/>
          <p:cNvSpPr txBox="true"/>
          <p:nvPr/>
        </p:nvSpPr>
        <p:spPr>
          <a:xfrm rot="0">
            <a:off x="6627425" y="3035756"/>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Use Case Overview</a:t>
            </a:r>
          </a:p>
        </p:txBody>
      </p:sp>
      <p:grpSp>
        <p:nvGrpSpPr>
          <p:cNvPr name="Group 35" id="35"/>
          <p:cNvGrpSpPr/>
          <p:nvPr/>
        </p:nvGrpSpPr>
        <p:grpSpPr>
          <a:xfrm rot="0">
            <a:off x="5493960" y="2710884"/>
            <a:ext cx="800090" cy="1202563"/>
            <a:chOff x="0" y="0"/>
            <a:chExt cx="1066786" cy="1603418"/>
          </a:xfrm>
        </p:grpSpPr>
        <p:sp>
          <p:nvSpPr>
            <p:cNvPr name="Freeform 36" id="3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7" id="3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9</a:t>
              </a:r>
            </a:p>
          </p:txBody>
        </p:sp>
      </p:grpSp>
      <p:grpSp>
        <p:nvGrpSpPr>
          <p:cNvPr name="Group 38" id="38"/>
          <p:cNvGrpSpPr/>
          <p:nvPr/>
        </p:nvGrpSpPr>
        <p:grpSpPr>
          <a:xfrm rot="0">
            <a:off x="5493960" y="3703340"/>
            <a:ext cx="800090" cy="1202563"/>
            <a:chOff x="0" y="0"/>
            <a:chExt cx="1066786" cy="1603418"/>
          </a:xfrm>
        </p:grpSpPr>
        <p:sp>
          <p:nvSpPr>
            <p:cNvPr name="Freeform 39" id="3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0" id="4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10</a:t>
              </a:r>
            </a:p>
          </p:txBody>
        </p:sp>
      </p:grpSp>
      <p:grpSp>
        <p:nvGrpSpPr>
          <p:cNvPr name="Group 41" id="41"/>
          <p:cNvGrpSpPr/>
          <p:nvPr/>
        </p:nvGrpSpPr>
        <p:grpSpPr>
          <a:xfrm rot="0">
            <a:off x="5465385" y="1595068"/>
            <a:ext cx="800090" cy="1202563"/>
            <a:chOff x="0" y="0"/>
            <a:chExt cx="1066786" cy="1603418"/>
          </a:xfrm>
        </p:grpSpPr>
        <p:sp>
          <p:nvSpPr>
            <p:cNvPr name="Freeform 42" id="4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3" id="4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8</a:t>
              </a:r>
            </a:p>
          </p:txBody>
        </p:sp>
      </p:grpSp>
      <p:sp>
        <p:nvSpPr>
          <p:cNvPr name="TextBox 44" id="44"/>
          <p:cNvSpPr txBox="true"/>
          <p:nvPr/>
        </p:nvSpPr>
        <p:spPr>
          <a:xfrm rot="0">
            <a:off x="6571177" y="1842664"/>
            <a:ext cx="2302098" cy="706241"/>
          </a:xfrm>
          <a:prstGeom prst="rect">
            <a:avLst/>
          </a:prstGeom>
        </p:spPr>
        <p:txBody>
          <a:bodyPr anchor="t" rtlCol="false" tIns="0" lIns="0" bIns="0" rIns="0">
            <a:spAutoFit/>
          </a:bodyPr>
          <a:lstStyle/>
          <a:p>
            <a:pPr algn="l">
              <a:lnSpc>
                <a:spcPts val="2701"/>
              </a:lnSpc>
            </a:pPr>
            <a:r>
              <a:rPr lang="en-US" sz="2573" spc="20" b="true">
                <a:solidFill>
                  <a:srgbClr val="FFFFFF"/>
                </a:solidFill>
                <a:latin typeface="TT Chocolates Bold"/>
                <a:ea typeface="TT Chocolates Bold"/>
                <a:cs typeface="TT Chocolates Bold"/>
                <a:sym typeface="TT Chocolates Bold"/>
              </a:rPr>
              <a:t>UI / UX and Visual Design</a:t>
            </a:r>
          </a:p>
        </p:txBody>
      </p:sp>
      <p:sp>
        <p:nvSpPr>
          <p:cNvPr name="Freeform 45" id="45"/>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7">
              <a:alphaModFix amt="53000"/>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2366795" y="1020373"/>
            <a:ext cx="12654007" cy="9266627"/>
          </a:xfrm>
          <a:custGeom>
            <a:avLst/>
            <a:gdLst/>
            <a:ahLst/>
            <a:cxnLst/>
            <a:rect r="r" b="b" t="t" l="l"/>
            <a:pathLst>
              <a:path h="9266627" w="12654007">
                <a:moveTo>
                  <a:pt x="0" y="0"/>
                </a:moveTo>
                <a:lnTo>
                  <a:pt x="12654007" y="0"/>
                </a:lnTo>
                <a:lnTo>
                  <a:pt x="12654007" y="9266627"/>
                </a:lnTo>
                <a:lnTo>
                  <a:pt x="0" y="9266627"/>
                </a:lnTo>
                <a:lnTo>
                  <a:pt x="0" y="0"/>
                </a:lnTo>
                <a:close/>
              </a:path>
            </a:pathLst>
          </a:custGeom>
          <a:blipFill>
            <a:blip r:embed="rId3"/>
            <a:stretch>
              <a:fillRect l="0" t="0" r="0" b="0"/>
            </a:stretch>
          </a:blipFill>
        </p:spPr>
      </p:sp>
      <p:sp>
        <p:nvSpPr>
          <p:cNvPr name="TextBox 4" id="4"/>
          <p:cNvSpPr txBox="true"/>
          <p:nvPr/>
        </p:nvSpPr>
        <p:spPr>
          <a:xfrm rot="0">
            <a:off x="-699873" y="-105386"/>
            <a:ext cx="11473461"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Data Flow Diagram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166297" y="1028700"/>
            <a:ext cx="9706282" cy="9258300"/>
          </a:xfrm>
          <a:custGeom>
            <a:avLst/>
            <a:gdLst/>
            <a:ahLst/>
            <a:cxnLst/>
            <a:rect r="r" b="b" t="t" l="l"/>
            <a:pathLst>
              <a:path h="9258300" w="9706282">
                <a:moveTo>
                  <a:pt x="0" y="0"/>
                </a:moveTo>
                <a:lnTo>
                  <a:pt x="9706282" y="0"/>
                </a:lnTo>
                <a:lnTo>
                  <a:pt x="9706282" y="9258300"/>
                </a:lnTo>
                <a:lnTo>
                  <a:pt x="0" y="9258300"/>
                </a:lnTo>
                <a:lnTo>
                  <a:pt x="0" y="0"/>
                </a:lnTo>
                <a:close/>
              </a:path>
            </a:pathLst>
          </a:custGeom>
          <a:blipFill>
            <a:blip r:embed="rId3"/>
            <a:stretch>
              <a:fillRect l="0" t="0" r="0" b="0"/>
            </a:stretch>
          </a:blipFill>
        </p:spPr>
      </p:sp>
      <p:sp>
        <p:nvSpPr>
          <p:cNvPr name="TextBox 4" id="4"/>
          <p:cNvSpPr txBox="true"/>
          <p:nvPr/>
        </p:nvSpPr>
        <p:spPr>
          <a:xfrm rot="0">
            <a:off x="-699873" y="-105386"/>
            <a:ext cx="11473461"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UML Class Diagram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774450" y="1028700"/>
            <a:ext cx="9090058" cy="9369752"/>
          </a:xfrm>
          <a:custGeom>
            <a:avLst/>
            <a:gdLst/>
            <a:ahLst/>
            <a:cxnLst/>
            <a:rect r="r" b="b" t="t" l="l"/>
            <a:pathLst>
              <a:path h="9369752" w="9090058">
                <a:moveTo>
                  <a:pt x="0" y="0"/>
                </a:moveTo>
                <a:lnTo>
                  <a:pt x="9090058" y="0"/>
                </a:lnTo>
                <a:lnTo>
                  <a:pt x="9090058" y="9369752"/>
                </a:lnTo>
                <a:lnTo>
                  <a:pt x="0" y="9369752"/>
                </a:lnTo>
                <a:lnTo>
                  <a:pt x="0" y="0"/>
                </a:lnTo>
                <a:close/>
              </a:path>
            </a:pathLst>
          </a:custGeom>
          <a:blipFill>
            <a:blip r:embed="rId3"/>
            <a:stretch>
              <a:fillRect l="0" t="0" r="0" b="0"/>
            </a:stretch>
          </a:blipFill>
        </p:spPr>
      </p:sp>
      <p:sp>
        <p:nvSpPr>
          <p:cNvPr name="TextBox 4" id="4"/>
          <p:cNvSpPr txBox="true"/>
          <p:nvPr/>
        </p:nvSpPr>
        <p:spPr>
          <a:xfrm rot="0">
            <a:off x="-2153982" y="-151794"/>
            <a:ext cx="11473461" cy="1512442"/>
          </a:xfrm>
          <a:prstGeom prst="rect">
            <a:avLst/>
          </a:prstGeom>
        </p:spPr>
        <p:txBody>
          <a:bodyPr anchor="t" rtlCol="false" tIns="0" lIns="0" bIns="0" rIns="0">
            <a:spAutoFit/>
          </a:bodyPr>
          <a:lstStyle/>
          <a:p>
            <a:pPr algn="ctr">
              <a:lnSpc>
                <a:spcPts val="11010"/>
              </a:lnSpc>
            </a:pPr>
            <a:r>
              <a:rPr lang="en-US" sz="12099">
                <a:solidFill>
                  <a:srgbClr val="FFFFFF"/>
                </a:solidFill>
                <a:latin typeface="Ara Hamah Alfidaa"/>
                <a:ea typeface="Ara Hamah Alfidaa"/>
                <a:cs typeface="Ara Hamah Alfidaa"/>
                <a:sym typeface="Ara Hamah Alfidaa"/>
              </a:rPr>
              <a:t>Physical ERD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434838" y="2324097"/>
            <a:ext cx="8334816" cy="4714391"/>
          </a:xfrm>
          <a:prstGeom prst="rect">
            <a:avLst/>
          </a:prstGeom>
        </p:spPr>
        <p:txBody>
          <a:bodyPr anchor="t" rtlCol="false" tIns="0" lIns="0" bIns="0" rIns="0">
            <a:spAutoFit/>
          </a:bodyPr>
          <a:lstStyle/>
          <a:p>
            <a:pPr algn="l">
              <a:lnSpc>
                <a:spcPts val="17175"/>
              </a:lnSpc>
            </a:pPr>
            <a:r>
              <a:rPr lang="en-US" sz="23527">
                <a:solidFill>
                  <a:srgbClr val="FFFFFF"/>
                </a:solidFill>
                <a:latin typeface="Ara Hamah Alfidaa"/>
                <a:ea typeface="Ara Hamah Alfidaa"/>
                <a:cs typeface="Ara Hamah Alfidaa"/>
                <a:sym typeface="Ara Hamah Alfidaa"/>
              </a:rPr>
              <a:t>Thank</a:t>
            </a:r>
          </a:p>
          <a:p>
            <a:pPr algn="l">
              <a:lnSpc>
                <a:spcPts val="17175"/>
              </a:lnSpc>
            </a:pPr>
            <a:r>
              <a:rPr lang="en-US" sz="23527">
                <a:solidFill>
                  <a:srgbClr val="FFFFFF"/>
                </a:solidFill>
                <a:latin typeface="Ara Hamah Alfidaa"/>
                <a:ea typeface="Ara Hamah Alfidaa"/>
                <a:cs typeface="Ara Hamah Alfidaa"/>
                <a:sym typeface="Ara Hamah Alfidaa"/>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415838" y="6929355"/>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960402" y="1406438"/>
            <a:ext cx="3295453" cy="3295453"/>
            <a:chOff x="0" y="0"/>
            <a:chExt cx="6350000" cy="6350000"/>
          </a:xfrm>
        </p:grpSpPr>
        <p:sp>
          <p:nvSpPr>
            <p:cNvPr name="Freeform 5" id="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0" t="-13314" r="0" b="-81436"/>
              </a:stretch>
            </a:blipFill>
          </p:spPr>
        </p:sp>
        <p:sp>
          <p:nvSpPr>
            <p:cNvPr name="Freeform 6" id="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7" id="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8" id="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9" id="9"/>
          <p:cNvGrpSpPr>
            <a:grpSpLocks noChangeAspect="true"/>
          </p:cNvGrpSpPr>
          <p:nvPr/>
        </p:nvGrpSpPr>
        <p:grpSpPr>
          <a:xfrm rot="0">
            <a:off x="7445685" y="1406438"/>
            <a:ext cx="3270941" cy="3270941"/>
            <a:chOff x="0" y="0"/>
            <a:chExt cx="6350000" cy="6350000"/>
          </a:xfrm>
        </p:grpSpPr>
        <p:sp>
          <p:nvSpPr>
            <p:cNvPr name="Freeform 10" id="1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0" t="-23031" r="0" b="-23031"/>
              </a:stretch>
            </a:blipFill>
          </p:spPr>
        </p:sp>
        <p:sp>
          <p:nvSpPr>
            <p:cNvPr name="Freeform 11" id="1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2" id="1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3" id="1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14" id="14"/>
          <p:cNvGrpSpPr>
            <a:grpSpLocks noChangeAspect="true"/>
          </p:cNvGrpSpPr>
          <p:nvPr/>
        </p:nvGrpSpPr>
        <p:grpSpPr>
          <a:xfrm rot="0">
            <a:off x="14235996" y="1406438"/>
            <a:ext cx="3270941" cy="3270941"/>
            <a:chOff x="0" y="0"/>
            <a:chExt cx="6350000" cy="6350000"/>
          </a:xfrm>
        </p:grpSpPr>
        <p:sp>
          <p:nvSpPr>
            <p:cNvPr name="Freeform 15" id="15"/>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7"/>
              <a:stretch>
                <a:fillRect l="0" t="-23031" r="0" b="-23031"/>
              </a:stretch>
            </a:blipFill>
          </p:spPr>
        </p:sp>
        <p:sp>
          <p:nvSpPr>
            <p:cNvPr name="Freeform 16" id="16"/>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7" id="17"/>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8" id="18"/>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19" id="19"/>
          <p:cNvSpPr/>
          <p:nvPr/>
        </p:nvSpPr>
        <p:spPr>
          <a:xfrm flipH="false" flipV="false" rot="0">
            <a:off x="818551" y="4862694"/>
            <a:ext cx="3437304" cy="656213"/>
          </a:xfrm>
          <a:custGeom>
            <a:avLst/>
            <a:gdLst/>
            <a:ahLst/>
            <a:cxnLst/>
            <a:rect r="r" b="b" t="t" l="l"/>
            <a:pathLst>
              <a:path h="656213" w="3437304">
                <a:moveTo>
                  <a:pt x="0" y="0"/>
                </a:moveTo>
                <a:lnTo>
                  <a:pt x="3437305" y="0"/>
                </a:lnTo>
                <a:lnTo>
                  <a:pt x="3437305" y="656212"/>
                </a:lnTo>
                <a:lnTo>
                  <a:pt x="0" y="656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7362503" y="4815394"/>
            <a:ext cx="3437304" cy="656213"/>
          </a:xfrm>
          <a:custGeom>
            <a:avLst/>
            <a:gdLst/>
            <a:ahLst/>
            <a:cxnLst/>
            <a:rect r="r" b="b" t="t" l="l"/>
            <a:pathLst>
              <a:path h="656213" w="3437304">
                <a:moveTo>
                  <a:pt x="0" y="0"/>
                </a:moveTo>
                <a:lnTo>
                  <a:pt x="3437305" y="0"/>
                </a:lnTo>
                <a:lnTo>
                  <a:pt x="3437305" y="656212"/>
                </a:lnTo>
                <a:lnTo>
                  <a:pt x="0" y="656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4235996" y="4815394"/>
            <a:ext cx="3437304" cy="656213"/>
          </a:xfrm>
          <a:custGeom>
            <a:avLst/>
            <a:gdLst/>
            <a:ahLst/>
            <a:cxnLst/>
            <a:rect r="r" b="b" t="t" l="l"/>
            <a:pathLst>
              <a:path h="656213" w="3437304">
                <a:moveTo>
                  <a:pt x="0" y="0"/>
                </a:moveTo>
                <a:lnTo>
                  <a:pt x="3437305" y="0"/>
                </a:lnTo>
                <a:lnTo>
                  <a:pt x="3437305" y="656212"/>
                </a:lnTo>
                <a:lnTo>
                  <a:pt x="0" y="656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564750" y="-568355"/>
            <a:ext cx="15158500" cy="2413635"/>
          </a:xfrm>
          <a:prstGeom prst="rect">
            <a:avLst/>
          </a:prstGeom>
        </p:spPr>
        <p:txBody>
          <a:bodyPr anchor="t" rtlCol="false" tIns="0" lIns="0" bIns="0" rIns="0">
            <a:spAutoFit/>
          </a:bodyPr>
          <a:lstStyle/>
          <a:p>
            <a:pPr algn="ctr">
              <a:lnSpc>
                <a:spcPts val="19739"/>
              </a:lnSpc>
            </a:pPr>
            <a:r>
              <a:rPr lang="en-US" sz="14100">
                <a:solidFill>
                  <a:srgbClr val="FFFFFF"/>
                </a:solidFill>
                <a:latin typeface="Ara Hamah Alfidaa"/>
                <a:ea typeface="Ara Hamah Alfidaa"/>
                <a:cs typeface="Ara Hamah Alfidaa"/>
                <a:sym typeface="Ara Hamah Alfidaa"/>
              </a:rPr>
              <a:t>Meet the team</a:t>
            </a:r>
          </a:p>
        </p:txBody>
      </p:sp>
      <p:sp>
        <p:nvSpPr>
          <p:cNvPr name="TextBox 23" id="23"/>
          <p:cNvSpPr txBox="true"/>
          <p:nvPr/>
        </p:nvSpPr>
        <p:spPr>
          <a:xfrm rot="0">
            <a:off x="889477" y="4945377"/>
            <a:ext cx="2873829" cy="433695"/>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Rawan</a:t>
            </a:r>
          </a:p>
        </p:txBody>
      </p:sp>
      <p:sp>
        <p:nvSpPr>
          <p:cNvPr name="TextBox 24" id="24"/>
          <p:cNvSpPr txBox="true"/>
          <p:nvPr/>
        </p:nvSpPr>
        <p:spPr>
          <a:xfrm rot="0">
            <a:off x="7445685" y="4898077"/>
            <a:ext cx="2873829" cy="433695"/>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Zeyad</a:t>
            </a:r>
          </a:p>
        </p:txBody>
      </p:sp>
      <p:sp>
        <p:nvSpPr>
          <p:cNvPr name="TextBox 25" id="25"/>
          <p:cNvSpPr txBox="true"/>
          <p:nvPr/>
        </p:nvSpPr>
        <p:spPr>
          <a:xfrm rot="0">
            <a:off x="14385471" y="4898077"/>
            <a:ext cx="2873829" cy="433695"/>
          </a:xfrm>
          <a:prstGeom prst="rect">
            <a:avLst/>
          </a:prstGeom>
        </p:spPr>
        <p:txBody>
          <a:bodyPr anchor="t" rtlCol="false" tIns="0" lIns="0" bIns="0" rIns="0">
            <a:spAutoFit/>
          </a:bodyPr>
          <a:lstStyle/>
          <a:p>
            <a:pPr algn="ctr">
              <a:lnSpc>
                <a:spcPts val="3489"/>
              </a:lnSpc>
            </a:pPr>
            <a:r>
              <a:rPr lang="en-US" b="true" sz="2492" spc="383">
                <a:solidFill>
                  <a:srgbClr val="232E54"/>
                </a:solidFill>
                <a:latin typeface="Tek Tall Arabic Bold"/>
                <a:ea typeface="Tek Tall Arabic Bold"/>
                <a:cs typeface="Tek Tall Arabic Bold"/>
                <a:sym typeface="Tek Tall Arabic Bold"/>
              </a:rPr>
              <a:t>Ahmed</a:t>
            </a:r>
          </a:p>
        </p:txBody>
      </p:sp>
      <p:sp>
        <p:nvSpPr>
          <p:cNvPr name="TextBox 26" id="26"/>
          <p:cNvSpPr txBox="true"/>
          <p:nvPr/>
        </p:nvSpPr>
        <p:spPr>
          <a:xfrm rot="0">
            <a:off x="1760190" y="5517617"/>
            <a:ext cx="1804392"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Fronten</a:t>
            </a:r>
            <a:r>
              <a:rPr lang="en-US" b="true" sz="3000">
                <a:solidFill>
                  <a:srgbClr val="FFFFFF"/>
                </a:solidFill>
                <a:latin typeface="Canva Sans Bold"/>
                <a:ea typeface="Canva Sans Bold"/>
                <a:cs typeface="Canva Sans Bold"/>
                <a:sym typeface="Canva Sans Bold"/>
              </a:rPr>
              <a:t>d </a:t>
            </a:r>
          </a:p>
        </p:txBody>
      </p:sp>
      <p:sp>
        <p:nvSpPr>
          <p:cNvPr name="TextBox 27" id="27"/>
          <p:cNvSpPr txBox="true"/>
          <p:nvPr/>
        </p:nvSpPr>
        <p:spPr>
          <a:xfrm rot="0">
            <a:off x="8241744" y="5517617"/>
            <a:ext cx="1804511"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Fronten</a:t>
            </a:r>
            <a:r>
              <a:rPr lang="en-US" b="true" sz="3000">
                <a:solidFill>
                  <a:srgbClr val="FFFFFF"/>
                </a:solidFill>
                <a:latin typeface="Canva Sans Bold"/>
                <a:ea typeface="Canva Sans Bold"/>
                <a:cs typeface="Canva Sans Bold"/>
                <a:sym typeface="Canva Sans Bold"/>
              </a:rPr>
              <a:t>d </a:t>
            </a:r>
          </a:p>
        </p:txBody>
      </p:sp>
      <p:sp>
        <p:nvSpPr>
          <p:cNvPr name="TextBox 28" id="28"/>
          <p:cNvSpPr txBox="true"/>
          <p:nvPr/>
        </p:nvSpPr>
        <p:spPr>
          <a:xfrm rot="0">
            <a:off x="15151611" y="5547806"/>
            <a:ext cx="1606074" cy="514349"/>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Backen</a:t>
            </a:r>
            <a:r>
              <a:rPr lang="en-US" b="true" sz="3000">
                <a:solidFill>
                  <a:srgbClr val="FFFFFF"/>
                </a:solidFill>
                <a:latin typeface="Canva Sans Bold"/>
                <a:ea typeface="Canva Sans Bold"/>
                <a:cs typeface="Canva Sans Bold"/>
                <a:sym typeface="Canva Sans Bold"/>
              </a:rPr>
              <a:t>d</a:t>
            </a:r>
          </a:p>
        </p:txBody>
      </p:sp>
      <p:sp>
        <p:nvSpPr>
          <p:cNvPr name="TextBox 29" id="29"/>
          <p:cNvSpPr txBox="true"/>
          <p:nvPr/>
        </p:nvSpPr>
        <p:spPr>
          <a:xfrm rot="0">
            <a:off x="613674" y="6279616"/>
            <a:ext cx="3847058" cy="94106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3D</a:t>
            </a:r>
            <a:r>
              <a:rPr lang="en-US" b="true" sz="2700">
                <a:solidFill>
                  <a:srgbClr val="FFFFFF"/>
                </a:solidFill>
                <a:latin typeface="Canva Sans Bold"/>
                <a:ea typeface="Canva Sans Bold"/>
                <a:cs typeface="Canva Sans Bold"/>
                <a:sym typeface="Canva Sans Bold"/>
              </a:rPr>
              <a:t> Visualization Designer</a:t>
            </a:r>
          </a:p>
        </p:txBody>
      </p:sp>
      <p:sp>
        <p:nvSpPr>
          <p:cNvPr name="TextBox 30" id="30"/>
          <p:cNvSpPr txBox="true"/>
          <p:nvPr/>
        </p:nvSpPr>
        <p:spPr>
          <a:xfrm rot="0">
            <a:off x="889477" y="7468335"/>
            <a:ext cx="3366379" cy="976629"/>
          </a:xfrm>
          <a:prstGeom prst="rect">
            <a:avLst/>
          </a:prstGeom>
        </p:spPr>
        <p:txBody>
          <a:bodyPr anchor="t" rtlCol="false" tIns="0" lIns="0" bIns="0" rIns="0">
            <a:spAutoFit/>
          </a:bodyPr>
          <a:lstStyle/>
          <a:p>
            <a:pPr algn="ctr">
              <a:lnSpc>
                <a:spcPts val="3920"/>
              </a:lnSpc>
            </a:pPr>
            <a:r>
              <a:rPr lang="en-US" sz="2800" b="true">
                <a:solidFill>
                  <a:srgbClr val="FFFFFF"/>
                </a:solidFill>
                <a:latin typeface="Canva Sans Bold"/>
                <a:ea typeface="Canva Sans Bold"/>
                <a:cs typeface="Canva Sans Bold"/>
                <a:sym typeface="Canva Sans Bold"/>
              </a:rPr>
              <a:t>AI-powere</a:t>
            </a:r>
            <a:r>
              <a:rPr lang="en-US" b="true" sz="2800">
                <a:solidFill>
                  <a:srgbClr val="FFFFFF"/>
                </a:solidFill>
                <a:latin typeface="Canva Sans Bold"/>
                <a:ea typeface="Canva Sans Bold"/>
                <a:cs typeface="Canva Sans Bold"/>
                <a:sym typeface="Canva Sans Bold"/>
              </a:rPr>
              <a:t>d 3D Animator</a:t>
            </a:r>
          </a:p>
        </p:txBody>
      </p:sp>
      <p:sp>
        <p:nvSpPr>
          <p:cNvPr name="TextBox 31" id="31"/>
          <p:cNvSpPr txBox="true"/>
          <p:nvPr/>
        </p:nvSpPr>
        <p:spPr>
          <a:xfrm rot="0">
            <a:off x="613674" y="8692613"/>
            <a:ext cx="3847058" cy="46481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Frontend Developer</a:t>
            </a:r>
          </a:p>
        </p:txBody>
      </p:sp>
      <p:sp>
        <p:nvSpPr>
          <p:cNvPr name="TextBox 32" id="32"/>
          <p:cNvSpPr txBox="true"/>
          <p:nvPr/>
        </p:nvSpPr>
        <p:spPr>
          <a:xfrm rot="0">
            <a:off x="13947938" y="8692613"/>
            <a:ext cx="3847058" cy="464818"/>
          </a:xfrm>
          <a:prstGeom prst="rect">
            <a:avLst/>
          </a:prstGeom>
        </p:spPr>
        <p:txBody>
          <a:bodyPr anchor="t" rtlCol="false" tIns="0" lIns="0" bIns="0" rIns="0">
            <a:spAutoFit/>
          </a:bodyPr>
          <a:lstStyle/>
          <a:p>
            <a:pPr algn="ctr">
              <a:lnSpc>
                <a:spcPts val="3780"/>
              </a:lnSpc>
            </a:pPr>
            <a:r>
              <a:rPr lang="en-US" b="true" sz="2700">
                <a:solidFill>
                  <a:srgbClr val="FFFFFF"/>
                </a:solidFill>
                <a:latin typeface="Canva Sans Bold"/>
                <a:ea typeface="Canva Sans Bold"/>
                <a:cs typeface="Canva Sans Bold"/>
                <a:sym typeface="Canva Sans Bold"/>
              </a:rPr>
              <a:t>Backend Developer</a:t>
            </a:r>
          </a:p>
        </p:txBody>
      </p:sp>
      <p:sp>
        <p:nvSpPr>
          <p:cNvPr name="TextBox 33" id="33"/>
          <p:cNvSpPr txBox="true"/>
          <p:nvPr/>
        </p:nvSpPr>
        <p:spPr>
          <a:xfrm rot="0">
            <a:off x="13947938" y="6430245"/>
            <a:ext cx="3847058" cy="46481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UI/UX </a:t>
            </a:r>
          </a:p>
        </p:txBody>
      </p:sp>
      <p:sp>
        <p:nvSpPr>
          <p:cNvPr name="TextBox 34" id="34"/>
          <p:cNvSpPr txBox="true"/>
          <p:nvPr/>
        </p:nvSpPr>
        <p:spPr>
          <a:xfrm rot="0">
            <a:off x="13898857" y="7561429"/>
            <a:ext cx="3847058" cy="46481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Blender Artist</a:t>
            </a:r>
          </a:p>
        </p:txBody>
      </p:sp>
      <p:sp>
        <p:nvSpPr>
          <p:cNvPr name="TextBox 35" id="35"/>
          <p:cNvSpPr txBox="true"/>
          <p:nvPr/>
        </p:nvSpPr>
        <p:spPr>
          <a:xfrm rot="0">
            <a:off x="7157626" y="8692613"/>
            <a:ext cx="3847058" cy="46481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Frontend Developer</a:t>
            </a:r>
          </a:p>
        </p:txBody>
      </p:sp>
      <p:sp>
        <p:nvSpPr>
          <p:cNvPr name="TextBox 36" id="36"/>
          <p:cNvSpPr txBox="true"/>
          <p:nvPr/>
        </p:nvSpPr>
        <p:spPr>
          <a:xfrm rot="0">
            <a:off x="7260065" y="6261836"/>
            <a:ext cx="3642181" cy="976629"/>
          </a:xfrm>
          <a:prstGeom prst="rect">
            <a:avLst/>
          </a:prstGeom>
        </p:spPr>
        <p:txBody>
          <a:bodyPr anchor="t" rtlCol="false" tIns="0" lIns="0" bIns="0" rIns="0">
            <a:spAutoFit/>
          </a:bodyPr>
          <a:lstStyle/>
          <a:p>
            <a:pPr algn="ctr">
              <a:lnSpc>
                <a:spcPts val="3920"/>
              </a:lnSpc>
            </a:pPr>
            <a:r>
              <a:rPr lang="en-US" sz="2800" b="true">
                <a:solidFill>
                  <a:srgbClr val="FFFFFF"/>
                </a:solidFill>
                <a:latin typeface="Canva Sans Bold"/>
                <a:ea typeface="Canva Sans Bold"/>
                <a:cs typeface="Canva Sans Bold"/>
                <a:sym typeface="Canva Sans Bold"/>
              </a:rPr>
              <a:t>VR Developer &amp; 3D Interaction Designer</a:t>
            </a:r>
          </a:p>
        </p:txBody>
      </p:sp>
      <p:sp>
        <p:nvSpPr>
          <p:cNvPr name="TextBox 37" id="37"/>
          <p:cNvSpPr txBox="true"/>
          <p:nvPr/>
        </p:nvSpPr>
        <p:spPr>
          <a:xfrm rot="0">
            <a:off x="7220471" y="7765263"/>
            <a:ext cx="3847058" cy="464818"/>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Physics Engineer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0" y="-5164298"/>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6673031" y="7757858"/>
            <a:ext cx="4941937" cy="943461"/>
          </a:xfrm>
          <a:custGeom>
            <a:avLst/>
            <a:gdLst/>
            <a:ahLst/>
            <a:cxnLst/>
            <a:rect r="r" b="b" t="t" l="l"/>
            <a:pathLst>
              <a:path h="943461" w="4941937">
                <a:moveTo>
                  <a:pt x="0" y="0"/>
                </a:moveTo>
                <a:lnTo>
                  <a:pt x="4941938" y="0"/>
                </a:lnTo>
                <a:lnTo>
                  <a:pt x="4941938" y="943460"/>
                </a:lnTo>
                <a:lnTo>
                  <a:pt x="0" y="943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82702" y="1114557"/>
            <a:ext cx="14322596" cy="3136196"/>
          </a:xfrm>
          <a:prstGeom prst="rect">
            <a:avLst/>
          </a:prstGeom>
        </p:spPr>
        <p:txBody>
          <a:bodyPr anchor="t" rtlCol="false" tIns="0" lIns="0" bIns="0" rIns="0">
            <a:spAutoFit/>
          </a:bodyPr>
          <a:lstStyle/>
          <a:p>
            <a:pPr algn="ctr">
              <a:lnSpc>
                <a:spcPts val="25588"/>
              </a:lnSpc>
            </a:pPr>
            <a:r>
              <a:rPr lang="en-US" sz="18277">
                <a:solidFill>
                  <a:srgbClr val="FFFFFF"/>
                </a:solidFill>
                <a:latin typeface="Ara Hamah Alfidaa"/>
                <a:ea typeface="Ara Hamah Alfidaa"/>
                <a:cs typeface="Ara Hamah Alfidaa"/>
                <a:sym typeface="Ara Hamah Alfidaa"/>
              </a:rPr>
              <a:t>welcome!</a:t>
            </a:r>
          </a:p>
        </p:txBody>
      </p:sp>
      <p:sp>
        <p:nvSpPr>
          <p:cNvPr name="TextBox 6" id="6"/>
          <p:cNvSpPr txBox="true"/>
          <p:nvPr/>
        </p:nvSpPr>
        <p:spPr>
          <a:xfrm rot="0">
            <a:off x="6673031" y="7775999"/>
            <a:ext cx="3993179" cy="608934"/>
          </a:xfrm>
          <a:prstGeom prst="rect">
            <a:avLst/>
          </a:prstGeom>
        </p:spPr>
        <p:txBody>
          <a:bodyPr anchor="t" rtlCol="false" tIns="0" lIns="0" bIns="0" rIns="0">
            <a:spAutoFit/>
          </a:bodyPr>
          <a:lstStyle/>
          <a:p>
            <a:pPr algn="ctr">
              <a:lnSpc>
                <a:spcPts val="4848"/>
              </a:lnSpc>
            </a:pPr>
            <a:r>
              <a:rPr lang="en-US" b="true" sz="3463" spc="533">
                <a:solidFill>
                  <a:srgbClr val="232E54"/>
                </a:solidFill>
                <a:latin typeface="Tek Tall Arabic Bold"/>
                <a:ea typeface="Tek Tall Arabic Bold"/>
                <a:cs typeface="Tek Tall Arabic Bold"/>
                <a:sym typeface="Tek Tall Arabic Bold"/>
              </a:rPr>
              <a:t>Let’s begin!</a:t>
            </a:r>
          </a:p>
        </p:txBody>
      </p:sp>
      <p:sp>
        <p:nvSpPr>
          <p:cNvPr name="TextBox 7" id="7"/>
          <p:cNvSpPr txBox="true"/>
          <p:nvPr/>
        </p:nvSpPr>
        <p:spPr>
          <a:xfrm rot="0">
            <a:off x="2691013" y="3985412"/>
            <a:ext cx="12905974" cy="2897505"/>
          </a:xfrm>
          <a:prstGeom prst="rect">
            <a:avLst/>
          </a:prstGeom>
        </p:spPr>
        <p:txBody>
          <a:bodyPr anchor="t" rtlCol="false" tIns="0" lIns="0" bIns="0" rIns="0">
            <a:spAutoFit/>
          </a:bodyPr>
          <a:lstStyle/>
          <a:p>
            <a:pPr algn="ctr">
              <a:lnSpc>
                <a:spcPts val="4620"/>
              </a:lnSpc>
              <a:spcBef>
                <a:spcPct val="0"/>
              </a:spcBef>
            </a:pPr>
            <a:r>
              <a:rPr lang="en-US" sz="3300" spc="26">
                <a:solidFill>
                  <a:srgbClr val="FFFFFF"/>
                </a:solidFill>
                <a:latin typeface="TT Chocolates"/>
                <a:ea typeface="TT Chocolates"/>
                <a:cs typeface="TT Chocolates"/>
                <a:sym typeface="TT Chocolates"/>
              </a:rPr>
              <a:t>T</a:t>
            </a:r>
            <a:r>
              <a:rPr lang="en-US" sz="3300" spc="26">
                <a:solidFill>
                  <a:srgbClr val="FFFFFF"/>
                </a:solidFill>
                <a:latin typeface="TT Chocolates"/>
                <a:ea typeface="TT Chocolates"/>
                <a:cs typeface="TT Chocolates"/>
                <a:sym typeface="TT Chocolates"/>
              </a:rPr>
              <a:t>riD is a web shopping platform where users browse shops in 2D and enter them in 3D. Inside each shop, they can explore products in detail, view interactive 3D models, and shop with ease. It’s designed to make online shopping more engaging and accessible for everyone, including elderly people and people of determination.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4644" t="0" r="-103577"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585087" y="581025"/>
            <a:ext cx="9808195" cy="3079126"/>
          </a:xfrm>
          <a:prstGeom prst="rect">
            <a:avLst/>
          </a:prstGeom>
        </p:spPr>
        <p:txBody>
          <a:bodyPr anchor="t" rtlCol="false" tIns="0" lIns="0" bIns="0" rIns="0">
            <a:spAutoFit/>
          </a:bodyPr>
          <a:lstStyle/>
          <a:p>
            <a:pPr algn="l">
              <a:lnSpc>
                <a:spcPts val="11368"/>
              </a:lnSpc>
            </a:pPr>
            <a:r>
              <a:rPr lang="en-US" sz="14575">
                <a:solidFill>
                  <a:srgbClr val="FFFFFF"/>
                </a:solidFill>
                <a:latin typeface="Ara Hamah Alfidaa"/>
                <a:ea typeface="Ara Hamah Alfidaa"/>
                <a:cs typeface="Ara Hamah Alfidaa"/>
                <a:sym typeface="Ara Hamah Alfidaa"/>
              </a:rPr>
              <a:t>future technology</a:t>
            </a:r>
          </a:p>
        </p:txBody>
      </p:sp>
      <p:sp>
        <p:nvSpPr>
          <p:cNvPr name="TextBox 11" id="11"/>
          <p:cNvSpPr txBox="true"/>
          <p:nvPr/>
        </p:nvSpPr>
        <p:spPr>
          <a:xfrm rot="0">
            <a:off x="405844" y="3868000"/>
            <a:ext cx="9622123" cy="5375275"/>
          </a:xfrm>
          <a:prstGeom prst="rect">
            <a:avLst/>
          </a:prstGeom>
        </p:spPr>
        <p:txBody>
          <a:bodyPr anchor="t" rtlCol="false" tIns="0" lIns="0" bIns="0" rIns="0">
            <a:spAutoFit/>
          </a:bodyPr>
          <a:lstStyle/>
          <a:p>
            <a:pPr algn="l">
              <a:lnSpc>
                <a:spcPts val="4899"/>
              </a:lnSpc>
              <a:spcBef>
                <a:spcPct val="0"/>
              </a:spcBef>
            </a:pPr>
            <a:r>
              <a:rPr lang="en-US" b="true" sz="3499" spc="27">
                <a:solidFill>
                  <a:srgbClr val="FFFFFF"/>
                </a:solidFill>
                <a:latin typeface="TT Chocolates Bold"/>
                <a:ea typeface="TT Chocolates Bold"/>
                <a:cs typeface="TT Chocolates Bold"/>
                <a:sym typeface="TT Chocolates Bold"/>
              </a:rPr>
              <a:t>P</a:t>
            </a:r>
            <a:r>
              <a:rPr lang="en-US" b="true" sz="3499" spc="27">
                <a:solidFill>
                  <a:srgbClr val="FFFFFF"/>
                </a:solidFill>
                <a:latin typeface="TT Chocolates Bold"/>
                <a:ea typeface="TT Chocolates Bold"/>
                <a:cs typeface="TT Chocolates Bold"/>
                <a:sym typeface="TT Chocolates Bold"/>
              </a:rPr>
              <a:t>roduct focus:</a:t>
            </a:r>
            <a:r>
              <a:rPr lang="en-US" sz="3499" spc="27">
                <a:solidFill>
                  <a:srgbClr val="FFFFFF"/>
                </a:solidFill>
                <a:latin typeface="TT Chocolates"/>
                <a:ea typeface="TT Chocolates"/>
                <a:cs typeface="TT Chocolates"/>
                <a:sym typeface="TT Chocolates"/>
              </a:rPr>
              <a:t> 3D product interaction, </a:t>
            </a:r>
            <a:r>
              <a:rPr lang="en-US" b="true" sz="3499" spc="27">
                <a:solidFill>
                  <a:srgbClr val="FFFFFF"/>
                </a:solidFill>
                <a:latin typeface="TT Chocolates Bold"/>
                <a:ea typeface="TT Chocolates Bold"/>
                <a:cs typeface="TT Chocolates Bold"/>
                <a:sym typeface="TT Chocolates Bold"/>
              </a:rPr>
              <a:t>VR</a:t>
            </a:r>
            <a:r>
              <a:rPr lang="en-US" sz="3499" spc="27">
                <a:solidFill>
                  <a:srgbClr val="FFFFFF"/>
                </a:solidFill>
                <a:latin typeface="TT Chocolates"/>
                <a:ea typeface="TT Chocolates"/>
                <a:cs typeface="TT Chocolates"/>
                <a:sym typeface="TT Chocolates"/>
              </a:rPr>
              <a:t> support, seller-managed shops, and in-scene advertising.</a:t>
            </a:r>
          </a:p>
          <a:p>
            <a:pPr algn="l">
              <a:lnSpc>
                <a:spcPts val="4759"/>
              </a:lnSpc>
              <a:spcBef>
                <a:spcPct val="0"/>
              </a:spcBef>
            </a:pPr>
            <a:r>
              <a:rPr lang="en-US" b="true" sz="3399" spc="27">
                <a:solidFill>
                  <a:srgbClr val="FFFFFF"/>
                </a:solidFill>
                <a:latin typeface="TT Chocolates Bold"/>
                <a:ea typeface="TT Chocolates Bold"/>
                <a:cs typeface="TT Chocolates Bold"/>
                <a:sym typeface="TT Chocolates Bold"/>
              </a:rPr>
              <a:t>Target outcomes:</a:t>
            </a:r>
            <a:r>
              <a:rPr lang="en-US" sz="3399" spc="27">
                <a:solidFill>
                  <a:srgbClr val="FFFFFF"/>
                </a:solidFill>
                <a:latin typeface="TT Chocolates"/>
                <a:ea typeface="TT Chocolates"/>
                <a:cs typeface="TT Chocolates"/>
                <a:sym typeface="TT Chocolates"/>
              </a:rPr>
              <a:t> increase income rates, reduce product returns, and provide an engaging brand storefront for retailers.</a:t>
            </a:r>
          </a:p>
          <a:p>
            <a:pPr algn="l">
              <a:lnSpc>
                <a:spcPts val="4759"/>
              </a:lnSpc>
              <a:spcBef>
                <a:spcPct val="0"/>
              </a:spcBef>
            </a:pPr>
            <a:r>
              <a:rPr lang="en-US" b="true" sz="3399" spc="27">
                <a:solidFill>
                  <a:srgbClr val="FFFFFF"/>
                </a:solidFill>
                <a:latin typeface="TT Chocolates Bold"/>
                <a:ea typeface="TT Chocolates Bold"/>
                <a:cs typeface="TT Chocolates Bold"/>
                <a:sym typeface="TT Chocolates Bold"/>
              </a:rPr>
              <a:t>Current status:</a:t>
            </a:r>
            <a:r>
              <a:rPr lang="en-US" sz="3399" spc="27">
                <a:solidFill>
                  <a:srgbClr val="FFFFFF"/>
                </a:solidFill>
                <a:latin typeface="TT Chocolates"/>
                <a:ea typeface="TT Chocolates"/>
                <a:cs typeface="TT Chocolates"/>
                <a:sym typeface="TT Chocolates"/>
              </a:rPr>
              <a:t> interactive mall, seller dashboard, core checkout flow, product storage integration.</a:t>
            </a:r>
          </a:p>
          <a:p>
            <a:pPr algn="l">
              <a:lnSpc>
                <a:spcPts val="4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2012453" y="2218314"/>
            <a:ext cx="16842284" cy="11962591"/>
          </a:xfrm>
          <a:custGeom>
            <a:avLst/>
            <a:gdLst/>
            <a:ahLst/>
            <a:cxnLst/>
            <a:rect r="r" b="b" t="t" l="l"/>
            <a:pathLst>
              <a:path h="11962591" w="16842284">
                <a:moveTo>
                  <a:pt x="0" y="0"/>
                </a:moveTo>
                <a:lnTo>
                  <a:pt x="16842283" y="0"/>
                </a:lnTo>
                <a:lnTo>
                  <a:pt x="16842283" y="11962590"/>
                </a:lnTo>
                <a:lnTo>
                  <a:pt x="0" y="11962590"/>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0528078" y="1469134"/>
            <a:ext cx="7627178" cy="7060178"/>
          </a:xfrm>
          <a:custGeom>
            <a:avLst/>
            <a:gdLst/>
            <a:ahLst/>
            <a:cxnLst/>
            <a:rect r="r" b="b" t="t" l="l"/>
            <a:pathLst>
              <a:path h="7060178" w="7627178">
                <a:moveTo>
                  <a:pt x="0" y="0"/>
                </a:moveTo>
                <a:lnTo>
                  <a:pt x="7627177" y="0"/>
                </a:lnTo>
                <a:lnTo>
                  <a:pt x="7627177" y="7060178"/>
                </a:lnTo>
                <a:lnTo>
                  <a:pt x="0" y="7060178"/>
                </a:lnTo>
                <a:lnTo>
                  <a:pt x="0" y="0"/>
                </a:lnTo>
                <a:close/>
              </a:path>
            </a:pathLst>
          </a:custGeom>
          <a:blipFill>
            <a:blip r:embed="rId4"/>
            <a:stretch>
              <a:fillRect l="0" t="0" r="0" b="-8030"/>
            </a:stretch>
          </a:blipFill>
        </p:spPr>
      </p:sp>
      <p:sp>
        <p:nvSpPr>
          <p:cNvPr name="TextBox 5" id="5"/>
          <p:cNvSpPr txBox="true"/>
          <p:nvPr/>
        </p:nvSpPr>
        <p:spPr>
          <a:xfrm rot="0">
            <a:off x="0" y="159383"/>
            <a:ext cx="7701654" cy="2809718"/>
          </a:xfrm>
          <a:prstGeom prst="rect">
            <a:avLst/>
          </a:prstGeom>
        </p:spPr>
        <p:txBody>
          <a:bodyPr anchor="t" rtlCol="false" tIns="0" lIns="0" bIns="0" rIns="0">
            <a:spAutoFit/>
          </a:bodyPr>
          <a:lstStyle/>
          <a:p>
            <a:pPr algn="l">
              <a:lnSpc>
                <a:spcPts val="10235"/>
              </a:lnSpc>
            </a:pPr>
            <a:r>
              <a:rPr lang="en-US" sz="14216">
                <a:solidFill>
                  <a:srgbClr val="FFFFFF"/>
                </a:solidFill>
                <a:latin typeface="Ara Hamah Alfidaa"/>
                <a:ea typeface="Ara Hamah Alfidaa"/>
                <a:cs typeface="Ara Hamah Alfidaa"/>
                <a:sym typeface="Ara Hamah Alfidaa"/>
              </a:rPr>
              <a:t>Problem &amp; Opportunity</a:t>
            </a:r>
          </a:p>
        </p:txBody>
      </p:sp>
      <p:sp>
        <p:nvSpPr>
          <p:cNvPr name="TextBox 6" id="6"/>
          <p:cNvSpPr txBox="true"/>
          <p:nvPr/>
        </p:nvSpPr>
        <p:spPr>
          <a:xfrm rot="0">
            <a:off x="341999" y="2615498"/>
            <a:ext cx="10186078" cy="7614300"/>
          </a:xfrm>
          <a:prstGeom prst="rect">
            <a:avLst/>
          </a:prstGeom>
        </p:spPr>
        <p:txBody>
          <a:bodyPr anchor="t" rtlCol="false" tIns="0" lIns="0" bIns="0" rIns="0">
            <a:spAutoFit/>
          </a:bodyPr>
          <a:lstStyle/>
          <a:p>
            <a:pPr algn="l">
              <a:lnSpc>
                <a:spcPts val="5039"/>
              </a:lnSpc>
              <a:spcBef>
                <a:spcPct val="0"/>
              </a:spcBef>
            </a:pPr>
            <a:r>
              <a:rPr lang="en-US" b="true" sz="3599" spc="28">
                <a:solidFill>
                  <a:srgbClr val="FFFFFF"/>
                </a:solidFill>
                <a:latin typeface="TT Chocolates Bold"/>
                <a:ea typeface="TT Chocolates Bold"/>
                <a:cs typeface="TT Chocolates Bold"/>
                <a:sym typeface="TT Chocolates Bold"/>
              </a:rPr>
              <a:t>P</a:t>
            </a:r>
            <a:r>
              <a:rPr lang="en-US" b="true" sz="3599" spc="28">
                <a:solidFill>
                  <a:srgbClr val="FFFFFF"/>
                </a:solidFill>
                <a:latin typeface="TT Chocolates Bold"/>
                <a:ea typeface="TT Chocolates Bold"/>
                <a:cs typeface="TT Chocolates Bold"/>
                <a:sym typeface="TT Chocolates Bold"/>
              </a:rPr>
              <a:t>roblems with current e-commerce:</a:t>
            </a:r>
          </a:p>
          <a:p>
            <a:pPr algn="l" marL="582807" indent="-291403" lvl="1">
              <a:lnSpc>
                <a:spcPts val="3779"/>
              </a:lnSpc>
              <a:spcBef>
                <a:spcPct val="0"/>
              </a:spcBef>
              <a:buFont typeface="Arial"/>
              <a:buChar char="•"/>
            </a:pPr>
            <a:r>
              <a:rPr lang="en-US" b="true" sz="2699" spc="21">
                <a:solidFill>
                  <a:srgbClr val="FFFFFF"/>
                </a:solidFill>
                <a:latin typeface="TT Chocolates Bold"/>
                <a:ea typeface="TT Chocolates Bold"/>
                <a:cs typeface="TT Chocolates Bold"/>
                <a:sym typeface="TT Chocolates Bold"/>
              </a:rPr>
              <a:t>Customers cannot accurately judge size, quality, or aesthetic of products from 2D images.</a:t>
            </a:r>
          </a:p>
          <a:p>
            <a:pPr algn="l" marL="582807" indent="-291403" lvl="1">
              <a:lnSpc>
                <a:spcPts val="3779"/>
              </a:lnSpc>
              <a:spcBef>
                <a:spcPct val="0"/>
              </a:spcBef>
              <a:buFont typeface="Arial"/>
              <a:buChar char="•"/>
            </a:pPr>
            <a:r>
              <a:rPr lang="en-US" b="true" sz="2699" spc="21">
                <a:solidFill>
                  <a:srgbClr val="FFFFFF"/>
                </a:solidFill>
                <a:latin typeface="TT Chocolates Bold"/>
                <a:ea typeface="TT Chocolates Bold"/>
                <a:cs typeface="TT Chocolates Bold"/>
                <a:sym typeface="TT Chocolates Bold"/>
              </a:rPr>
              <a:t>High uncertainty leads to product returns and low income rates.</a:t>
            </a:r>
          </a:p>
          <a:p>
            <a:pPr algn="l" marL="582807" indent="-291403" lvl="1">
              <a:lnSpc>
                <a:spcPts val="3779"/>
              </a:lnSpc>
              <a:spcBef>
                <a:spcPct val="0"/>
              </a:spcBef>
              <a:buFont typeface="Arial"/>
              <a:buChar char="•"/>
            </a:pPr>
            <a:r>
              <a:rPr lang="en-US" b="true" sz="2699" spc="21">
                <a:solidFill>
                  <a:srgbClr val="FFFFFF"/>
                </a:solidFill>
                <a:latin typeface="TT Chocolates Bold"/>
                <a:ea typeface="TT Chocolates Bold"/>
                <a:cs typeface="TT Chocolates Bold"/>
                <a:sym typeface="TT Chocolates Bold"/>
              </a:rPr>
              <a:t>Retailers lack an engaging way to showcase products online.</a:t>
            </a:r>
          </a:p>
          <a:p>
            <a:pPr algn="l" marL="582807" indent="-291403" lvl="1">
              <a:lnSpc>
                <a:spcPts val="3779"/>
              </a:lnSpc>
              <a:spcBef>
                <a:spcPct val="0"/>
              </a:spcBef>
              <a:buFont typeface="Arial"/>
              <a:buChar char="•"/>
            </a:pPr>
            <a:r>
              <a:rPr lang="en-US" b="true" sz="2699" spc="21">
                <a:solidFill>
                  <a:srgbClr val="FFFFFF"/>
                </a:solidFill>
                <a:latin typeface="TT Chocolates Bold"/>
                <a:ea typeface="TT Chocolates Bold"/>
                <a:cs typeface="TT Chocolates Bold"/>
                <a:sym typeface="TT Chocolates Bold"/>
              </a:rPr>
              <a:t>The old people cannot go shopping which is not suitable for them.</a:t>
            </a:r>
          </a:p>
          <a:p>
            <a:pPr algn="l">
              <a:lnSpc>
                <a:spcPts val="5039"/>
              </a:lnSpc>
              <a:spcBef>
                <a:spcPct val="0"/>
              </a:spcBef>
            </a:pPr>
            <a:r>
              <a:rPr lang="en-US" b="true" sz="3599" spc="28">
                <a:solidFill>
                  <a:srgbClr val="FFFFFF"/>
                </a:solidFill>
                <a:latin typeface="TT Chocolates Bold"/>
                <a:ea typeface="TT Chocolates Bold"/>
                <a:cs typeface="TT Chocolates Bold"/>
                <a:sym typeface="TT Chocolates Bold"/>
              </a:rPr>
              <a:t>Opportunity:</a:t>
            </a:r>
          </a:p>
          <a:p>
            <a:pPr algn="l">
              <a:lnSpc>
                <a:spcPts val="3779"/>
              </a:lnSpc>
              <a:spcBef>
                <a:spcPct val="0"/>
              </a:spcBef>
            </a:pPr>
            <a:r>
              <a:rPr lang="en-US" b="true" sz="2699" spc="21">
                <a:solidFill>
                  <a:srgbClr val="FFFFFF"/>
                </a:solidFill>
                <a:latin typeface="TT Chocolates Bold"/>
                <a:ea typeface="TT Chocolates Bold"/>
                <a:cs typeface="TT Chocolates Bold"/>
                <a:sym typeface="TT Chocolates Bold"/>
              </a:rPr>
              <a:t>A realistic, interactive 3D shopping layer can bridge the gap between physical and online retail, increasing buyer confidence and unlocking higher-margin engagement models (in-scene ads, premium shop design).</a:t>
            </a:r>
          </a:p>
          <a:p>
            <a:pPr algn="l">
              <a:lnSpc>
                <a:spcPts val="3779"/>
              </a:lnSpc>
              <a:spcBef>
                <a:spcPct val="0"/>
              </a:spcBef>
            </a:pPr>
          </a:p>
          <a:p>
            <a:pPr algn="l">
              <a:lnSpc>
                <a:spcPts val="503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10435262" y="1500073"/>
            <a:ext cx="7627178" cy="7130477"/>
          </a:xfrm>
          <a:custGeom>
            <a:avLst/>
            <a:gdLst/>
            <a:ahLst/>
            <a:cxnLst/>
            <a:rect r="r" b="b" t="t" l="l"/>
            <a:pathLst>
              <a:path h="7130477" w="7627178">
                <a:moveTo>
                  <a:pt x="0" y="0"/>
                </a:moveTo>
                <a:lnTo>
                  <a:pt x="7627178" y="0"/>
                </a:lnTo>
                <a:lnTo>
                  <a:pt x="7627178" y="7130477"/>
                </a:lnTo>
                <a:lnTo>
                  <a:pt x="0" y="7130477"/>
                </a:lnTo>
                <a:lnTo>
                  <a:pt x="0" y="0"/>
                </a:lnTo>
                <a:close/>
              </a:path>
            </a:pathLst>
          </a:custGeom>
          <a:blipFill>
            <a:blip r:embed="rId3"/>
            <a:stretch>
              <a:fillRect l="-859" t="0" r="-859" b="-8803"/>
            </a:stretch>
          </a:blipFill>
        </p:spPr>
      </p:sp>
      <p:sp>
        <p:nvSpPr>
          <p:cNvPr name="TextBox 4" id="4"/>
          <p:cNvSpPr txBox="true"/>
          <p:nvPr/>
        </p:nvSpPr>
        <p:spPr>
          <a:xfrm rot="0">
            <a:off x="2591143" y="-37301"/>
            <a:ext cx="12076925" cy="1742587"/>
          </a:xfrm>
          <a:prstGeom prst="rect">
            <a:avLst/>
          </a:prstGeom>
        </p:spPr>
        <p:txBody>
          <a:bodyPr anchor="t" rtlCol="false" tIns="0" lIns="0" bIns="0" rIns="0">
            <a:spAutoFit/>
          </a:bodyPr>
          <a:lstStyle/>
          <a:p>
            <a:pPr algn="ctr">
              <a:lnSpc>
                <a:spcPts val="12696"/>
              </a:lnSpc>
            </a:pPr>
            <a:r>
              <a:rPr lang="en-US" sz="13952">
                <a:solidFill>
                  <a:srgbClr val="FFFFFF"/>
                </a:solidFill>
                <a:latin typeface="Ara Hamah Alfidaa"/>
                <a:ea typeface="Ara Hamah Alfidaa"/>
                <a:cs typeface="Ara Hamah Alfidaa"/>
                <a:sym typeface="Ara Hamah Alfidaa"/>
              </a:rPr>
              <a:t>Our Solution</a:t>
            </a:r>
          </a:p>
        </p:txBody>
      </p:sp>
      <p:sp>
        <p:nvSpPr>
          <p:cNvPr name="TextBox 5" id="5"/>
          <p:cNvSpPr txBox="true"/>
          <p:nvPr/>
        </p:nvSpPr>
        <p:spPr>
          <a:xfrm rot="0">
            <a:off x="243758" y="1071064"/>
            <a:ext cx="6691812" cy="1315806"/>
          </a:xfrm>
          <a:prstGeom prst="rect">
            <a:avLst/>
          </a:prstGeom>
        </p:spPr>
        <p:txBody>
          <a:bodyPr anchor="t" rtlCol="false" tIns="0" lIns="0" bIns="0" rIns="0">
            <a:spAutoFit/>
          </a:bodyPr>
          <a:lstStyle/>
          <a:p>
            <a:pPr algn="l">
              <a:lnSpc>
                <a:spcPts val="10722"/>
              </a:lnSpc>
            </a:pPr>
            <a:r>
              <a:rPr lang="en-US" sz="7659">
                <a:solidFill>
                  <a:srgbClr val="FFFFFF"/>
                </a:solidFill>
                <a:latin typeface="Ara Hamah Alfidaa"/>
                <a:ea typeface="Ara Hamah Alfidaa"/>
                <a:cs typeface="Ara Hamah Alfidaa"/>
                <a:sym typeface="Ara Hamah Alfidaa"/>
              </a:rPr>
              <a:t>What TriD delivers:</a:t>
            </a:r>
          </a:p>
        </p:txBody>
      </p:sp>
      <p:sp>
        <p:nvSpPr>
          <p:cNvPr name="TextBox 6" id="6"/>
          <p:cNvSpPr txBox="true"/>
          <p:nvPr/>
        </p:nvSpPr>
        <p:spPr>
          <a:xfrm rot="0">
            <a:off x="243758" y="2486138"/>
            <a:ext cx="8900242" cy="4374931"/>
          </a:xfrm>
          <a:prstGeom prst="rect">
            <a:avLst/>
          </a:prstGeom>
        </p:spPr>
        <p:txBody>
          <a:bodyPr anchor="t" rtlCol="false" tIns="0" lIns="0" bIns="0" rIns="0">
            <a:spAutoFit/>
          </a:bodyPr>
          <a:lstStyle/>
          <a:p>
            <a:pPr algn="l" marL="541613" indent="-270807" lvl="1">
              <a:lnSpc>
                <a:spcPts val="3512"/>
              </a:lnSpc>
              <a:buFont typeface="Arial"/>
              <a:buChar char="•"/>
            </a:pPr>
            <a:r>
              <a:rPr lang="en-US" b="true" sz="2508" spc="20">
                <a:solidFill>
                  <a:srgbClr val="FFFFFF"/>
                </a:solidFill>
                <a:latin typeface="TT Chocolates Bold"/>
                <a:ea typeface="TT Chocolates Bold"/>
                <a:cs typeface="TT Chocolates Bold"/>
                <a:sym typeface="TT Chocolates Bold"/>
              </a:rPr>
              <a:t>A</a:t>
            </a:r>
            <a:r>
              <a:rPr lang="en-US" b="true" sz="2508" spc="20">
                <a:solidFill>
                  <a:srgbClr val="FFFFFF"/>
                </a:solidFill>
                <a:latin typeface="TT Chocolates Bold"/>
                <a:ea typeface="TT Chocolates Bold"/>
                <a:cs typeface="TT Chocolates Bold"/>
                <a:sym typeface="TT Chocolates Bold"/>
              </a:rPr>
              <a:t> 2D mall interface where users browse and choose which shop to enter.</a:t>
            </a:r>
          </a:p>
          <a:p>
            <a:pPr algn="l" marL="541613" indent="-270807" lvl="1">
              <a:lnSpc>
                <a:spcPts val="3512"/>
              </a:lnSpc>
              <a:buFont typeface="Arial"/>
              <a:buChar char="•"/>
            </a:pPr>
            <a:r>
              <a:rPr lang="en-US" b="true" sz="2508" spc="20">
                <a:solidFill>
                  <a:srgbClr val="FFFFFF"/>
                </a:solidFill>
                <a:latin typeface="TT Chocolates Bold"/>
                <a:ea typeface="TT Chocolates Bold"/>
                <a:cs typeface="TT Chocolates Bold"/>
                <a:sym typeface="TT Chocolates Bold"/>
              </a:rPr>
              <a:t>Interactive 3D shop environments with product models that users can rotate, zoom, and explore.</a:t>
            </a:r>
          </a:p>
          <a:p>
            <a:pPr algn="l" marL="541613" indent="-270807" lvl="1">
              <a:lnSpc>
                <a:spcPts val="3512"/>
              </a:lnSpc>
              <a:buFont typeface="Arial"/>
              <a:buChar char="•"/>
            </a:pPr>
            <a:r>
              <a:rPr lang="en-US" b="true" sz="2508" spc="20">
                <a:solidFill>
                  <a:srgbClr val="FFFFFF"/>
                </a:solidFill>
                <a:latin typeface="TT Chocolates Bold"/>
                <a:ea typeface="TT Chocolates Bold"/>
                <a:cs typeface="TT Chocolates Bold"/>
                <a:sym typeface="TT Chocolates Bold"/>
              </a:rPr>
              <a:t>Seller dashboard: product CRUD, inventory management, and ad placement controls.</a:t>
            </a:r>
          </a:p>
          <a:p>
            <a:pPr algn="l" marL="541613" indent="-270807" lvl="1">
              <a:lnSpc>
                <a:spcPts val="3512"/>
              </a:lnSpc>
              <a:buFont typeface="Arial"/>
              <a:buChar char="•"/>
            </a:pPr>
            <a:r>
              <a:rPr lang="en-US" b="true" sz="2508" spc="20">
                <a:solidFill>
                  <a:srgbClr val="FFFFFF"/>
                </a:solidFill>
                <a:latin typeface="TT Chocolates Bold"/>
                <a:ea typeface="TT Chocolates Bold"/>
                <a:cs typeface="TT Chocolates Bold"/>
                <a:sym typeface="TT Chocolates Bold"/>
              </a:rPr>
              <a:t>VR-compatible mode and keyboard/controller navigation for accessibility.</a:t>
            </a:r>
          </a:p>
          <a:p>
            <a:pPr algn="l" marL="541613" indent="-270807" lvl="1">
              <a:lnSpc>
                <a:spcPts val="3512"/>
              </a:lnSpc>
              <a:buFont typeface="Arial"/>
              <a:buChar char="•"/>
            </a:pPr>
            <a:r>
              <a:rPr lang="en-US" b="true" sz="2508" spc="20">
                <a:solidFill>
                  <a:srgbClr val="FFFFFF"/>
                </a:solidFill>
                <a:latin typeface="TT Chocolates Bold"/>
                <a:ea typeface="TT Chocolates Bold"/>
                <a:cs typeface="TT Chocolates Bold"/>
                <a:sym typeface="TT Chocolates Bold"/>
              </a:rPr>
              <a:t>AI assistant (planned) to answer product questions and guide users.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2152009" y="1162063"/>
            <a:ext cx="6573501" cy="1254941"/>
          </a:xfrm>
          <a:custGeom>
            <a:avLst/>
            <a:gdLst/>
            <a:ahLst/>
            <a:cxnLst/>
            <a:rect r="r" b="b" t="t" l="l"/>
            <a:pathLst>
              <a:path h="1254941" w="6573501">
                <a:moveTo>
                  <a:pt x="0" y="0"/>
                </a:moveTo>
                <a:lnTo>
                  <a:pt x="6573501" y="0"/>
                </a:lnTo>
                <a:lnTo>
                  <a:pt x="6573501" y="1254941"/>
                </a:lnTo>
                <a:lnTo>
                  <a:pt x="0" y="1254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03342" y="1438696"/>
            <a:ext cx="4758765" cy="615950"/>
          </a:xfrm>
          <a:prstGeom prst="rect">
            <a:avLst/>
          </a:prstGeom>
        </p:spPr>
        <p:txBody>
          <a:bodyPr anchor="t" rtlCol="false" tIns="0" lIns="0" bIns="0" rIns="0">
            <a:spAutoFit/>
          </a:bodyPr>
          <a:lstStyle/>
          <a:p>
            <a:pPr algn="ctr">
              <a:lnSpc>
                <a:spcPts val="4900"/>
              </a:lnSpc>
            </a:pPr>
            <a:r>
              <a:rPr lang="en-US" b="true" sz="3500" spc="248">
                <a:solidFill>
                  <a:srgbClr val="232E54"/>
                </a:solidFill>
                <a:latin typeface="Tek Tall Arabic Bold"/>
                <a:ea typeface="Tek Tall Arabic Bold"/>
                <a:cs typeface="Tek Tall Arabic Bold"/>
                <a:sym typeface="Tek Tall Arabic Bold"/>
              </a:rPr>
              <a:t>Competitive Advantage</a:t>
            </a:r>
          </a:p>
        </p:txBody>
      </p:sp>
      <p:sp>
        <p:nvSpPr>
          <p:cNvPr name="TextBox 6" id="6"/>
          <p:cNvSpPr txBox="true"/>
          <p:nvPr/>
        </p:nvSpPr>
        <p:spPr>
          <a:xfrm rot="0">
            <a:off x="863436" y="3132722"/>
            <a:ext cx="12397342" cy="426720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spc="24">
                <a:solidFill>
                  <a:srgbClr val="FFFFFF"/>
                </a:solidFill>
                <a:latin typeface="TT Chocolates Bold"/>
                <a:ea typeface="TT Chocolates Bold"/>
                <a:cs typeface="TT Chocolates Bold"/>
                <a:sym typeface="TT Chocolates Bold"/>
              </a:rPr>
              <a:t>I</a:t>
            </a:r>
            <a:r>
              <a:rPr lang="en-US" b="true" sz="3000" spc="24">
                <a:solidFill>
                  <a:srgbClr val="FFFFFF"/>
                </a:solidFill>
                <a:latin typeface="TT Chocolates Bold"/>
                <a:ea typeface="TT Chocolates Bold"/>
                <a:cs typeface="TT Chocolates Bold"/>
                <a:sym typeface="TT Chocolates Bold"/>
              </a:rPr>
              <a:t>mmersion-first experience:</a:t>
            </a:r>
            <a:r>
              <a:rPr lang="en-US" sz="3000" spc="24">
                <a:solidFill>
                  <a:srgbClr val="FFFFFF"/>
                </a:solidFill>
                <a:latin typeface="TT Chocolates"/>
                <a:ea typeface="TT Chocolates"/>
                <a:cs typeface="TT Chocolates"/>
                <a:sym typeface="TT Chocolates"/>
              </a:rPr>
              <a:t> Rich 3D UX optimized for web and VR, not just basic 3D viewers.</a:t>
            </a:r>
          </a:p>
          <a:p>
            <a:pPr algn="l" marL="647702" indent="-323851" lvl="1">
              <a:lnSpc>
                <a:spcPts val="4200"/>
              </a:lnSpc>
              <a:buFont typeface="Arial"/>
              <a:buChar char="•"/>
            </a:pPr>
            <a:r>
              <a:rPr lang="en-US" b="true" sz="3000" spc="24">
                <a:solidFill>
                  <a:srgbClr val="FFFFFF"/>
                </a:solidFill>
                <a:latin typeface="TT Chocolates Bold"/>
                <a:ea typeface="TT Chocolates Bold"/>
                <a:cs typeface="TT Chocolates Bold"/>
                <a:sym typeface="TT Chocolates Bold"/>
              </a:rPr>
              <a:t>Seller tools &amp; monetization:</a:t>
            </a:r>
            <a:r>
              <a:rPr lang="en-US" sz="3000" spc="24">
                <a:solidFill>
                  <a:srgbClr val="FFFFFF"/>
                </a:solidFill>
                <a:latin typeface="TT Chocolates"/>
                <a:ea typeface="TT Chocolates"/>
                <a:cs typeface="TT Chocolates"/>
                <a:sym typeface="TT Chocolates"/>
              </a:rPr>
              <a:t> analytics for shop owners, &amp; uploading 3D products.</a:t>
            </a:r>
          </a:p>
          <a:p>
            <a:pPr algn="l" marL="647702" indent="-323851" lvl="1">
              <a:lnSpc>
                <a:spcPts val="4200"/>
              </a:lnSpc>
              <a:buFont typeface="Arial"/>
              <a:buChar char="•"/>
            </a:pPr>
            <a:r>
              <a:rPr lang="en-US" b="true" sz="3000" spc="24">
                <a:solidFill>
                  <a:srgbClr val="FFFFFF"/>
                </a:solidFill>
                <a:latin typeface="TT Chocolates Bold"/>
                <a:ea typeface="TT Chocolates Bold"/>
                <a:cs typeface="TT Chocolates Bold"/>
                <a:sym typeface="TT Chocolates Bold"/>
              </a:rPr>
              <a:t>Scalable architecture:</a:t>
            </a:r>
            <a:r>
              <a:rPr lang="en-US" sz="3000" spc="24">
                <a:solidFill>
                  <a:srgbClr val="FFFFFF"/>
                </a:solidFill>
                <a:latin typeface="TT Chocolates"/>
                <a:ea typeface="TT Chocolates"/>
                <a:cs typeface="TT Chocolates"/>
                <a:sym typeface="TT Chocolates"/>
              </a:rPr>
              <a:t> Modular React + backend APIs making it easy to add stores and features.</a:t>
            </a:r>
          </a:p>
          <a:p>
            <a:pPr algn="l" marL="647702" indent="-323851" lvl="1">
              <a:lnSpc>
                <a:spcPts val="4200"/>
              </a:lnSpc>
              <a:buFont typeface="Arial"/>
              <a:buChar char="•"/>
            </a:pPr>
            <a:r>
              <a:rPr lang="en-US" b="true" sz="3000" spc="24">
                <a:solidFill>
                  <a:srgbClr val="FFFFFF"/>
                </a:solidFill>
                <a:latin typeface="TT Chocolates Bold"/>
                <a:ea typeface="TT Chocolates Bold"/>
                <a:cs typeface="TT Chocolates Bold"/>
                <a:sym typeface="TT Chocolates Bold"/>
              </a:rPr>
              <a:t>AI &amp; voice roadmap:</a:t>
            </a:r>
            <a:r>
              <a:rPr lang="en-US" sz="3000" spc="24">
                <a:solidFill>
                  <a:srgbClr val="FFFFFF"/>
                </a:solidFill>
                <a:latin typeface="TT Chocolates"/>
                <a:ea typeface="TT Chocolates"/>
                <a:cs typeface="TT Chocolates"/>
                <a:sym typeface="TT Chocolates"/>
              </a:rPr>
              <a:t> Planned integration with conversational AI for in-scene help and voice TTS.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4662454" y="-161925"/>
            <a:ext cx="8963093" cy="1385724"/>
          </a:xfrm>
          <a:prstGeom prst="rect">
            <a:avLst/>
          </a:prstGeom>
        </p:spPr>
        <p:txBody>
          <a:bodyPr anchor="t" rtlCol="false" tIns="0" lIns="0" bIns="0" rIns="0">
            <a:spAutoFit/>
          </a:bodyPr>
          <a:lstStyle/>
          <a:p>
            <a:pPr algn="l">
              <a:lnSpc>
                <a:spcPts val="11296"/>
              </a:lnSpc>
            </a:pPr>
            <a:r>
              <a:rPr lang="en-US" sz="8068">
                <a:solidFill>
                  <a:srgbClr val="FFFFFF"/>
                </a:solidFill>
                <a:latin typeface="Ara Hamah Alfidaa"/>
                <a:ea typeface="Ara Hamah Alfidaa"/>
                <a:cs typeface="Ara Hamah Alfidaa"/>
                <a:sym typeface="Ara Hamah Alfidaa"/>
              </a:rPr>
              <a:t>Technical Architecture</a:t>
            </a:r>
          </a:p>
        </p:txBody>
      </p:sp>
      <p:sp>
        <p:nvSpPr>
          <p:cNvPr name="TextBox 4" id="4"/>
          <p:cNvSpPr txBox="true"/>
          <p:nvPr/>
        </p:nvSpPr>
        <p:spPr>
          <a:xfrm rot="0">
            <a:off x="386763" y="1253049"/>
            <a:ext cx="7742749" cy="12157487"/>
          </a:xfrm>
          <a:prstGeom prst="rect">
            <a:avLst/>
          </a:prstGeom>
        </p:spPr>
        <p:txBody>
          <a:bodyPr anchor="t" rtlCol="false" tIns="0" lIns="0" bIns="0" rIns="0">
            <a:spAutoFit/>
          </a:bodyPr>
          <a:lstStyle/>
          <a:p>
            <a:pPr algn="l">
              <a:lnSpc>
                <a:spcPts val="5375"/>
              </a:lnSpc>
              <a:spcBef>
                <a:spcPct val="0"/>
              </a:spcBef>
            </a:pPr>
            <a:r>
              <a:rPr lang="en-US" b="true" sz="3839" spc="30">
                <a:solidFill>
                  <a:srgbClr val="FFFFFF"/>
                </a:solidFill>
                <a:latin typeface="TT Chocolates Bold"/>
                <a:ea typeface="TT Chocolates Bold"/>
                <a:cs typeface="TT Chocolates Bold"/>
                <a:sym typeface="TT Chocolates Bold"/>
              </a:rPr>
              <a:t>F</a:t>
            </a:r>
            <a:r>
              <a:rPr lang="en-US" b="true" sz="3839" spc="30">
                <a:solidFill>
                  <a:srgbClr val="FFFFFF"/>
                </a:solidFill>
                <a:latin typeface="TT Chocolates Bold"/>
                <a:ea typeface="TT Chocolates Bold"/>
                <a:cs typeface="TT Chocolates Bold"/>
                <a:sym typeface="TT Chocolates Bold"/>
              </a:rPr>
              <a:t>rontend</a:t>
            </a:r>
          </a:p>
          <a:p>
            <a:pPr algn="l">
              <a:lnSpc>
                <a:spcPts val="2687"/>
              </a:lnSpc>
              <a:spcBef>
                <a:spcPct val="0"/>
              </a:spcBef>
            </a:pPr>
            <a:r>
              <a:rPr lang="en-US" b="true" sz="1919" spc="15">
                <a:solidFill>
                  <a:srgbClr val="FFFFFF"/>
                </a:solidFill>
                <a:latin typeface="TT Chocolates Bold"/>
                <a:ea typeface="TT Chocolates Bold"/>
                <a:cs typeface="TT Chocolates Bold"/>
                <a:sym typeface="TT Chocolates Bold"/>
              </a:rPr>
              <a:t>Our frontend is designed to deliver an immersive and interactive 3D shopping experience:</a:t>
            </a:r>
          </a:p>
          <a:p>
            <a:pPr algn="l" marL="414495" indent="-207247" lvl="1">
              <a:lnSpc>
                <a:spcPts val="2687"/>
              </a:lnSpc>
              <a:spcBef>
                <a:spcPct val="0"/>
              </a:spcBef>
              <a:buFont typeface="Arial"/>
              <a:buChar char="•"/>
            </a:pPr>
            <a:r>
              <a:rPr lang="en-US" b="true" sz="1919" spc="15">
                <a:solidFill>
                  <a:srgbClr val="FFFFFF"/>
                </a:solidFill>
                <a:latin typeface="TT Chocolates Bold"/>
                <a:ea typeface="TT Chocolates Bold"/>
                <a:cs typeface="TT Chocolates Bold"/>
                <a:sym typeface="TT Chocolates Bold"/>
              </a:rPr>
              <a:t>React: Provides a declarative, component-based structure that simplifies UI development and ensures smooth integration with state management.</a:t>
            </a:r>
          </a:p>
          <a:p>
            <a:pPr algn="l" marL="414495" indent="-207247" lvl="1">
              <a:lnSpc>
                <a:spcPts val="2687"/>
              </a:lnSpc>
              <a:spcBef>
                <a:spcPct val="0"/>
              </a:spcBef>
              <a:buFont typeface="Arial"/>
              <a:buChar char="•"/>
            </a:pPr>
            <a:r>
              <a:rPr lang="en-US" b="true" sz="1919" spc="15">
                <a:solidFill>
                  <a:srgbClr val="FFFFFF"/>
                </a:solidFill>
                <a:latin typeface="TT Chocolates Bold"/>
                <a:ea typeface="TT Chocolates Bold"/>
                <a:cs typeface="TT Chocolates Bold"/>
                <a:sym typeface="TT Chocolates Bold"/>
              </a:rPr>
              <a:t>Three.js: A powerful WebGL-based 3D library used for rendering realistic graphics directly in the browser.</a:t>
            </a:r>
          </a:p>
          <a:p>
            <a:pPr algn="l" marL="414495" indent="-207247" lvl="1">
              <a:lnSpc>
                <a:spcPts val="2687"/>
              </a:lnSpc>
              <a:spcBef>
                <a:spcPct val="0"/>
              </a:spcBef>
              <a:buFont typeface="Arial"/>
              <a:buChar char="•"/>
            </a:pPr>
            <a:r>
              <a:rPr lang="en-US" b="true" sz="1919" spc="15">
                <a:solidFill>
                  <a:srgbClr val="FFFFFF"/>
                </a:solidFill>
                <a:latin typeface="TT Chocolates Bold"/>
                <a:ea typeface="TT Chocolates Bold"/>
                <a:cs typeface="TT Chocolates Bold"/>
                <a:sym typeface="TT Chocolates Bold"/>
              </a:rPr>
              <a:t>React Three Fiber (R3F): A declarative wrapper for Three.js that allows us to manage 3D scenes using React’s component model. It streamlines scene creation, improves performance with efficient rendering updates, and enables WebXR support for VR shopping experiences.</a:t>
            </a:r>
          </a:p>
          <a:p>
            <a:pPr algn="l">
              <a:lnSpc>
                <a:spcPts val="5375"/>
              </a:lnSpc>
              <a:spcBef>
                <a:spcPct val="0"/>
              </a:spcBef>
            </a:pPr>
            <a:r>
              <a:rPr lang="en-US" b="true" sz="3839" spc="30">
                <a:solidFill>
                  <a:srgbClr val="FFFFFF"/>
                </a:solidFill>
                <a:latin typeface="TT Chocolates Bold"/>
                <a:ea typeface="TT Chocolates Bold"/>
                <a:cs typeface="TT Chocolates Bold"/>
                <a:sym typeface="TT Chocolates Bold"/>
              </a:rPr>
              <a:t>Backend</a:t>
            </a:r>
          </a:p>
          <a:p>
            <a:pPr algn="l">
              <a:lnSpc>
                <a:spcPts val="2687"/>
              </a:lnSpc>
              <a:spcBef>
                <a:spcPct val="0"/>
              </a:spcBef>
            </a:pPr>
            <a:r>
              <a:rPr lang="en-US" b="true" sz="1919" spc="15">
                <a:solidFill>
                  <a:srgbClr val="FFFFFF"/>
                </a:solidFill>
                <a:latin typeface="TT Chocolates Bold"/>
                <a:ea typeface="TT Chocolates Bold"/>
                <a:cs typeface="TT Chocolates Bold"/>
                <a:sym typeface="TT Chocolates Bold"/>
              </a:rPr>
              <a:t>Our backend is designed to be secure, scalable, and production-ready:</a:t>
            </a:r>
          </a:p>
          <a:p>
            <a:pPr algn="l" marL="414495" indent="-207247" lvl="1">
              <a:lnSpc>
                <a:spcPts val="2687"/>
              </a:lnSpc>
              <a:spcBef>
                <a:spcPct val="0"/>
              </a:spcBef>
              <a:buFont typeface="Arial"/>
              <a:buChar char="•"/>
            </a:pPr>
            <a:r>
              <a:rPr lang="en-US" b="true" sz="1919" spc="15">
                <a:solidFill>
                  <a:srgbClr val="FFFFFF"/>
                </a:solidFill>
                <a:latin typeface="TT Chocolates Bold"/>
                <a:ea typeface="TT Chocolates Bold"/>
                <a:cs typeface="TT Chocolates Bold"/>
                <a:sym typeface="TT Chocolates Bold"/>
              </a:rPr>
              <a:t>Spring Boot: Provides a convention-over-configuration framework that accelerates development of stand-alone, production-ready applications. It enables us to build scalable and maintainable RESTful APIs efficiently, ensuring stability and high performance.</a:t>
            </a:r>
          </a:p>
          <a:p>
            <a:pPr algn="l" marL="414495" indent="-207247" lvl="1">
              <a:lnSpc>
                <a:spcPts val="2687"/>
              </a:lnSpc>
              <a:spcBef>
                <a:spcPct val="0"/>
              </a:spcBef>
              <a:buFont typeface="Arial"/>
              <a:buChar char="•"/>
            </a:pPr>
            <a:r>
              <a:rPr lang="en-US" b="true" sz="1919" spc="15">
                <a:solidFill>
                  <a:srgbClr val="FFFFFF"/>
                </a:solidFill>
                <a:latin typeface="TT Chocolates Bold"/>
                <a:ea typeface="TT Chocolates Bold"/>
                <a:cs typeface="TT Chocolates Bold"/>
                <a:sym typeface="TT Chocolates Bold"/>
              </a:rPr>
              <a:t>Spring Security: The industry-standard framework for authentication and authorization, ensuring robust protection for user data and secure access control across the system.</a:t>
            </a:r>
          </a:p>
          <a:p>
            <a:pPr algn="l">
              <a:lnSpc>
                <a:spcPts val="2687"/>
              </a:lnSpc>
              <a:spcBef>
                <a:spcPct val="0"/>
              </a:spcBef>
            </a:pPr>
            <a:r>
              <a:rPr lang="en-US" b="true" sz="1919" spc="15">
                <a:solidFill>
                  <a:srgbClr val="FFFFFF"/>
                </a:solidFill>
                <a:latin typeface="TT Chocolates Bold"/>
                <a:ea typeface="TT Chocolates Bold"/>
                <a:cs typeface="TT Chocolates Bold"/>
                <a:sym typeface="TT Chocolates Bold"/>
              </a:rPr>
              <a:t>👉 Together, Spring Boot and Spring Security deliver a solid foundation for a reliable, secure, and enterprise-grade backend powering TriD.</a:t>
            </a:r>
          </a:p>
          <a:p>
            <a:pPr algn="l">
              <a:lnSpc>
                <a:spcPts val="5375"/>
              </a:lnSpc>
              <a:spcBef>
                <a:spcPct val="0"/>
              </a:spcBef>
            </a:pPr>
          </a:p>
          <a:p>
            <a:pPr algn="l">
              <a:lnSpc>
                <a:spcPts val="5375"/>
              </a:lnSpc>
              <a:spcBef>
                <a:spcPct val="0"/>
              </a:spcBef>
            </a:pPr>
          </a:p>
          <a:p>
            <a:pPr algn="l">
              <a:lnSpc>
                <a:spcPts val="5375"/>
              </a:lnSpc>
              <a:spcBef>
                <a:spcPct val="0"/>
              </a:spcBef>
            </a:pPr>
          </a:p>
          <a:p>
            <a:pPr algn="l">
              <a:lnSpc>
                <a:spcPts val="5375"/>
              </a:lnSpc>
              <a:spcBef>
                <a:spcPct val="0"/>
              </a:spcBef>
            </a:pPr>
          </a:p>
          <a:p>
            <a:pPr algn="l">
              <a:lnSpc>
                <a:spcPts val="5375"/>
              </a:lnSpc>
              <a:spcBef>
                <a:spcPct val="0"/>
              </a:spcBef>
            </a:pPr>
          </a:p>
        </p:txBody>
      </p:sp>
      <p:sp>
        <p:nvSpPr>
          <p:cNvPr name="TextBox 5" id="5"/>
          <p:cNvSpPr txBox="true"/>
          <p:nvPr/>
        </p:nvSpPr>
        <p:spPr>
          <a:xfrm rot="0">
            <a:off x="8490355" y="1243524"/>
            <a:ext cx="9659354" cy="9172576"/>
          </a:xfrm>
          <a:prstGeom prst="rect">
            <a:avLst/>
          </a:prstGeom>
        </p:spPr>
        <p:txBody>
          <a:bodyPr anchor="t" rtlCol="false" tIns="0" lIns="0" bIns="0" rIns="0">
            <a:spAutoFit/>
          </a:bodyPr>
          <a:lstStyle/>
          <a:p>
            <a:pPr algn="l">
              <a:lnSpc>
                <a:spcPts val="5599"/>
              </a:lnSpc>
              <a:spcBef>
                <a:spcPct val="0"/>
              </a:spcBef>
            </a:pPr>
            <a:r>
              <a:rPr lang="en-US" b="true" sz="3999" spc="31">
                <a:solidFill>
                  <a:srgbClr val="FFFFFF"/>
                </a:solidFill>
                <a:latin typeface="TT Chocolates Bold"/>
                <a:ea typeface="TT Chocolates Bold"/>
                <a:cs typeface="TT Chocolates Bold"/>
                <a:sym typeface="TT Chocolates Bold"/>
              </a:rPr>
              <a:t>Database &amp; St</a:t>
            </a:r>
            <a:r>
              <a:rPr lang="en-US" b="true" sz="3999" spc="31">
                <a:solidFill>
                  <a:srgbClr val="FFFFFF"/>
                </a:solidFill>
                <a:latin typeface="TT Chocolates Bold"/>
                <a:ea typeface="TT Chocolates Bold"/>
                <a:cs typeface="TT Chocolates Bold"/>
                <a:sym typeface="TT Chocolates Bold"/>
              </a:rPr>
              <a:t>orage</a:t>
            </a:r>
          </a:p>
          <a:p>
            <a:pPr algn="l">
              <a:lnSpc>
                <a:spcPts val="2800"/>
              </a:lnSpc>
              <a:spcBef>
                <a:spcPct val="0"/>
              </a:spcBef>
            </a:pPr>
            <a:r>
              <a:rPr lang="en-US" b="true" sz="2000" spc="16">
                <a:solidFill>
                  <a:srgbClr val="FFFFFF"/>
                </a:solidFill>
                <a:latin typeface="TT Chocolates Bold"/>
                <a:ea typeface="TT Chocolates Bold"/>
                <a:cs typeface="TT Chocolates Bold"/>
                <a:sym typeface="TT Chocolates Bold"/>
              </a:rPr>
              <a:t>Our database layer ensures reliability, consistency, and smooth evolution:</a:t>
            </a:r>
          </a:p>
          <a:p>
            <a:pPr algn="l" marL="431801" indent="-215900" lvl="1">
              <a:lnSpc>
                <a:spcPts val="2800"/>
              </a:lnSpc>
              <a:spcBef>
                <a:spcPct val="0"/>
              </a:spcBef>
              <a:buFont typeface="Arial"/>
              <a:buChar char="•"/>
            </a:pPr>
            <a:r>
              <a:rPr lang="en-US" b="true" sz="2000" spc="16">
                <a:solidFill>
                  <a:srgbClr val="FFFFFF"/>
                </a:solidFill>
                <a:latin typeface="TT Chocolates Bold"/>
                <a:ea typeface="TT Chocolates Bold"/>
                <a:cs typeface="TT Chocolates Bold"/>
                <a:sym typeface="TT Chocolates Bold"/>
              </a:rPr>
              <a:t>PostgreSQL: A powerful open-source relational database recognized for its reliability and ability to handle complex queries and large datasets. It is ideal for managing structured data such as user profiles, product catalogs, orders, and shop configurations.</a:t>
            </a:r>
          </a:p>
          <a:p>
            <a:pPr algn="l" marL="431801" indent="-215900" lvl="1">
              <a:lnSpc>
                <a:spcPts val="2800"/>
              </a:lnSpc>
              <a:spcBef>
                <a:spcPct val="0"/>
              </a:spcBef>
              <a:buFont typeface="Arial"/>
              <a:buChar char="•"/>
            </a:pPr>
            <a:r>
              <a:rPr lang="en-US" b="true" sz="2000" spc="16">
                <a:solidFill>
                  <a:srgbClr val="FFFFFF"/>
                </a:solidFill>
                <a:latin typeface="TT Chocolates Bold"/>
                <a:ea typeface="TT Chocolates Bold"/>
                <a:cs typeface="TT Chocolates Bold"/>
                <a:sym typeface="TT Chocolates Bold"/>
              </a:rPr>
              <a:t>Flyway: A database migration tool that manages schema changes in a versioned, controlled, and repeatable manner. This is essential for collaborative development and ensuring consistency across production deployments.</a:t>
            </a:r>
          </a:p>
          <a:p>
            <a:pPr algn="l">
              <a:lnSpc>
                <a:spcPts val="2800"/>
              </a:lnSpc>
              <a:spcBef>
                <a:spcPct val="0"/>
              </a:spcBef>
            </a:pPr>
            <a:r>
              <a:rPr lang="en-US" b="true" sz="2000" spc="16">
                <a:solidFill>
                  <a:srgbClr val="FFFFFF"/>
                </a:solidFill>
                <a:latin typeface="TT Chocolates Bold"/>
                <a:ea typeface="TT Chocolates Bold"/>
                <a:cs typeface="TT Chocolates Bold"/>
                <a:sym typeface="TT Chocolates Bold"/>
              </a:rPr>
              <a:t>👉 Combined, PostgreSQL and Flyway provide a stable, scalable, and well-managed database foundation for TriD.</a:t>
            </a:r>
          </a:p>
          <a:p>
            <a:pPr algn="l">
              <a:lnSpc>
                <a:spcPts val="5599"/>
              </a:lnSpc>
              <a:spcBef>
                <a:spcPct val="0"/>
              </a:spcBef>
            </a:pPr>
            <a:r>
              <a:rPr lang="en-US" b="true" sz="3999" spc="31">
                <a:solidFill>
                  <a:srgbClr val="FFFFFF"/>
                </a:solidFill>
                <a:latin typeface="TT Chocolates Bold"/>
                <a:ea typeface="TT Chocolates Bold"/>
                <a:cs typeface="TT Chocolates Bold"/>
                <a:sym typeface="TT Chocolates Bold"/>
              </a:rPr>
              <a:t>Deployment &amp; DevOps</a:t>
            </a:r>
          </a:p>
          <a:p>
            <a:pPr algn="l">
              <a:lnSpc>
                <a:spcPts val="2800"/>
              </a:lnSpc>
              <a:spcBef>
                <a:spcPct val="0"/>
              </a:spcBef>
            </a:pPr>
            <a:r>
              <a:rPr lang="en-US" b="true" sz="2000" spc="16">
                <a:solidFill>
                  <a:srgbClr val="FFFFFF"/>
                </a:solidFill>
                <a:latin typeface="TT Chocolates Bold"/>
                <a:ea typeface="TT Chocolates Bold"/>
                <a:cs typeface="TT Chocolates Bold"/>
                <a:sym typeface="TT Chocolates Bold"/>
              </a:rPr>
              <a:t>Our deployment strategy ensures consistency, scalability, and high availability:</a:t>
            </a:r>
          </a:p>
          <a:p>
            <a:pPr algn="l" marL="431801" indent="-215900" lvl="1">
              <a:lnSpc>
                <a:spcPts val="2800"/>
              </a:lnSpc>
              <a:spcBef>
                <a:spcPct val="0"/>
              </a:spcBef>
              <a:buFont typeface="Arial"/>
              <a:buChar char="•"/>
            </a:pPr>
            <a:r>
              <a:rPr lang="en-US" b="true" sz="2000" spc="16">
                <a:solidFill>
                  <a:srgbClr val="FFFFFF"/>
                </a:solidFill>
                <a:latin typeface="TT Chocolates Bold"/>
                <a:ea typeface="TT Chocolates Bold"/>
                <a:cs typeface="TT Chocolates Bold"/>
                <a:sym typeface="TT Chocolates Bold"/>
              </a:rPr>
              <a:t>Docker: Provides containerization of application services by packaging code and dependencies into portable units. This guarantees environment consistency across development, testing, and production, while simplifying deployment and scaling.</a:t>
            </a:r>
          </a:p>
          <a:p>
            <a:pPr algn="l" marL="431801" indent="-215900" lvl="1">
              <a:lnSpc>
                <a:spcPts val="2800"/>
              </a:lnSpc>
              <a:spcBef>
                <a:spcPct val="0"/>
              </a:spcBef>
              <a:buFont typeface="Arial"/>
              <a:buChar char="•"/>
            </a:pPr>
            <a:r>
              <a:rPr lang="en-US" b="true" sz="2000" spc="16">
                <a:solidFill>
                  <a:srgbClr val="FFFFFF"/>
                </a:solidFill>
                <a:latin typeface="TT Chocolates Bold"/>
                <a:ea typeface="TT Chocolates Bold"/>
                <a:cs typeface="TT Chocolates Bold"/>
                <a:sym typeface="TT Chocolates Bold"/>
              </a:rPr>
              <a:t>Azure Cloud: A scalable and reliable cloud platform that hosts our Docker containers. Using services like Azure Kubernetes Service (AKS) or Azure App Service, we achieve automatic scaling, load balancing, high availability, and seamless CI/CD integration.</a:t>
            </a:r>
          </a:p>
          <a:p>
            <a:pPr algn="l">
              <a:lnSpc>
                <a:spcPts val="2800"/>
              </a:lnSpc>
              <a:spcBef>
                <a:spcPct val="0"/>
              </a:spcBef>
            </a:pPr>
            <a:r>
              <a:rPr lang="en-US" b="true" sz="2000" spc="16">
                <a:solidFill>
                  <a:srgbClr val="FFFFFF"/>
                </a:solidFill>
                <a:latin typeface="TT Chocolates Bold"/>
                <a:ea typeface="TT Chocolates Bold"/>
                <a:cs typeface="TT Chocolates Bold"/>
                <a:sym typeface="TT Chocolates Bold"/>
              </a:rPr>
              <a:t>👉 Together, Docker and Azure Cloud enable a robust, flexible, and production-ready deployment pipeline for TriD.</a:t>
            </a:r>
          </a:p>
          <a:p>
            <a:pPr algn="l">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DAGzWVHKiTs</dc:identifier>
  <dcterms:modified xsi:type="dcterms:W3CDTF">2011-08-01T06:04:30Z</dcterms:modified>
  <cp:revision>1</cp:revision>
  <dc:title>Digitopia</dc:title>
</cp:coreProperties>
</file>